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462" r:id="rId2"/>
    <p:sldId id="2467" r:id="rId3"/>
    <p:sldId id="2468" r:id="rId4"/>
    <p:sldId id="268" r:id="rId5"/>
    <p:sldId id="269" r:id="rId6"/>
    <p:sldId id="270" r:id="rId7"/>
    <p:sldId id="261" r:id="rId8"/>
    <p:sldId id="262" r:id="rId9"/>
    <p:sldId id="271" r:id="rId10"/>
    <p:sldId id="272" r:id="rId11"/>
    <p:sldId id="274" r:id="rId12"/>
    <p:sldId id="275" r:id="rId13"/>
    <p:sldId id="2470" r:id="rId14"/>
    <p:sldId id="294" r:id="rId15"/>
    <p:sldId id="295" r:id="rId16"/>
    <p:sldId id="296" r:id="rId17"/>
    <p:sldId id="297" r:id="rId18"/>
    <p:sldId id="298" r:id="rId19"/>
    <p:sldId id="2471" r:id="rId20"/>
    <p:sldId id="277" r:id="rId21"/>
    <p:sldId id="278" r:id="rId22"/>
    <p:sldId id="2489" r:id="rId23"/>
    <p:sldId id="2488" r:id="rId24"/>
    <p:sldId id="2490" r:id="rId25"/>
    <p:sldId id="2491" r:id="rId26"/>
    <p:sldId id="2492" r:id="rId27"/>
    <p:sldId id="2493" r:id="rId28"/>
    <p:sldId id="2469" r:id="rId29"/>
    <p:sldId id="2485" r:id="rId30"/>
    <p:sldId id="2486" r:id="rId31"/>
    <p:sldId id="2487" r:id="rId32"/>
    <p:sldId id="2472" r:id="rId33"/>
    <p:sldId id="286" r:id="rId34"/>
    <p:sldId id="289" r:id="rId35"/>
    <p:sldId id="290" r:id="rId36"/>
    <p:sldId id="2494" r:id="rId37"/>
    <p:sldId id="292" r:id="rId38"/>
    <p:sldId id="266" r:id="rId39"/>
    <p:sldId id="288" r:id="rId40"/>
    <p:sldId id="263" r:id="rId41"/>
    <p:sldId id="267" r:id="rId42"/>
    <p:sldId id="264" r:id="rId43"/>
    <p:sldId id="2476" r:id="rId44"/>
    <p:sldId id="281" r:id="rId45"/>
    <p:sldId id="291" r:id="rId46"/>
    <p:sldId id="2477" r:id="rId47"/>
    <p:sldId id="282" r:id="rId48"/>
    <p:sldId id="2482" r:id="rId49"/>
    <p:sldId id="260" r:id="rId50"/>
    <p:sldId id="284" r:id="rId51"/>
    <p:sldId id="283" r:id="rId52"/>
    <p:sldId id="2473" r:id="rId53"/>
    <p:sldId id="2478" r:id="rId54"/>
    <p:sldId id="2484" r:id="rId55"/>
    <p:sldId id="2480" r:id="rId56"/>
    <p:sldId id="2474" r:id="rId57"/>
    <p:sldId id="2479" r:id="rId58"/>
    <p:sldId id="2475" r:id="rId59"/>
    <p:sldId id="2481" r:id="rId60"/>
  </p:sldIdLst>
  <p:sldSz cx="12192000" cy="6858000"/>
  <p:notesSz cx="6858000" cy="9144000"/>
  <p:embeddedFontLst>
    <p:embeddedFont>
      <p:font typeface="Montserrat" pitchFamily="2" charset="77"/>
      <p:regular r:id="rId63"/>
      <p:bold r:id="rId64"/>
      <p:italic r:id="rId65"/>
      <p:boldItalic r:id="rId66"/>
    </p:embeddedFont>
    <p:embeddedFont>
      <p:font typeface="Montserrat Light" pitchFamily="2" charset="77"/>
      <p:regular r:id="rId67"/>
      <p:italic r:id="rId68"/>
    </p:embeddedFont>
    <p:embeddedFont>
      <p:font typeface="Montserrat Medium" pitchFamily="2" charset="77"/>
      <p:regular r:id="rId69"/>
      <p:italic r:id="rId70"/>
    </p:embeddedFont>
    <p:embeddedFont>
      <p:font typeface="Montserrat SemiBold" pitchFamily="2" charset="77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DE387C47-1EFE-7247-BA94-1D9A72C87F57}">
          <p14:sldIdLst>
            <p14:sldId id="2462"/>
            <p14:sldId id="2467"/>
          </p14:sldIdLst>
        </p14:section>
        <p14:section name="I2CC" id="{4449BF18-AD06-044F-9370-B9EDE2793BF0}">
          <p14:sldIdLst>
            <p14:sldId id="2468"/>
            <p14:sldId id="268"/>
            <p14:sldId id="269"/>
            <p14:sldId id="270"/>
            <p14:sldId id="261"/>
            <p14:sldId id="262"/>
            <p14:sldId id="271"/>
            <p14:sldId id="272"/>
            <p14:sldId id="274"/>
            <p14:sldId id="275"/>
          </p14:sldIdLst>
        </p14:section>
        <p14:section name="What technoloigy to use" id="{E7301D75-73B2-8D47-859A-109092F63F2E}">
          <p14:sldIdLst>
            <p14:sldId id="2470"/>
            <p14:sldId id="294"/>
            <p14:sldId id="295"/>
            <p14:sldId id="296"/>
            <p14:sldId id="297"/>
            <p14:sldId id="298"/>
          </p14:sldIdLst>
        </p14:section>
        <p14:section name="Platform Flex" id="{AC6DF2AF-1ED5-1844-B3D8-4BD0F506DC0D}">
          <p14:sldIdLst>
            <p14:sldId id="2471"/>
            <p14:sldId id="277"/>
            <p14:sldId id="278"/>
          </p14:sldIdLst>
        </p14:section>
        <p14:section name="Insight Console Overview" id="{B490DE5E-E0C2-0F40-93FF-A046C90B2F11}">
          <p14:sldIdLst>
            <p14:sldId id="2489"/>
            <p14:sldId id="2488"/>
            <p14:sldId id="2490"/>
            <p14:sldId id="2491"/>
            <p14:sldId id="2492"/>
            <p14:sldId id="2493"/>
          </p14:sldIdLst>
        </p14:section>
        <p14:section name="Hybrid Cloud" id="{C3145CB2-0B7C-6943-B143-40F04085421A}">
          <p14:sldIdLst>
            <p14:sldId id="2469"/>
            <p14:sldId id="2485"/>
            <p14:sldId id="2486"/>
            <p14:sldId id="2487"/>
          </p14:sldIdLst>
        </p14:section>
        <p14:section name="Cloud Networking Overview" id="{0A463C83-687D-9D47-AA91-7315B36F3132}">
          <p14:sldIdLst>
            <p14:sldId id="2472"/>
            <p14:sldId id="286"/>
            <p14:sldId id="289"/>
            <p14:sldId id="290"/>
            <p14:sldId id="2494"/>
            <p14:sldId id="292"/>
            <p14:sldId id="266"/>
            <p14:sldId id="288"/>
            <p14:sldId id="263"/>
            <p14:sldId id="267"/>
            <p14:sldId id="264"/>
            <p14:sldId id="2476"/>
            <p14:sldId id="281"/>
            <p14:sldId id="291"/>
            <p14:sldId id="2477"/>
            <p14:sldId id="282"/>
            <p14:sldId id="2482"/>
            <p14:sldId id="260"/>
            <p14:sldId id="284"/>
            <p14:sldId id="283"/>
            <p14:sldId id="2473"/>
            <p14:sldId id="2478"/>
            <p14:sldId id="2484"/>
            <p14:sldId id="2480"/>
            <p14:sldId id="2474"/>
            <p14:sldId id="2479"/>
            <p14:sldId id="2475"/>
            <p14:sldId id="2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40">
          <p15:clr>
            <a:srgbClr val="A4A3A4"/>
          </p15:clr>
        </p15:guide>
        <p15:guide id="2" pos="3840">
          <p15:clr>
            <a:srgbClr val="A4A3A4"/>
          </p15:clr>
        </p15:guide>
        <p15:guide id="3" pos="3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go3j0ABmoVHLaZuLQ8ldgikn03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300"/>
    <a:srgbClr val="D1512B"/>
    <a:srgbClr val="929292"/>
    <a:srgbClr val="2A3861"/>
    <a:srgbClr val="FFFFFF"/>
    <a:srgbClr val="E2E3E2"/>
    <a:srgbClr val="EEEEEE"/>
    <a:srgbClr val="102E4C"/>
    <a:srgbClr val="18203C"/>
    <a:srgbClr val="2EA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4"/>
    <p:restoredTop sz="96320"/>
  </p:normalViewPr>
  <p:slideViewPr>
    <p:cSldViewPr snapToGrid="0">
      <p:cViewPr varScale="1">
        <p:scale>
          <a:sx n="158" d="100"/>
          <a:sy n="158" d="100"/>
        </p:scale>
        <p:origin x="224" y="1424"/>
      </p:cViewPr>
      <p:guideLst>
        <p:guide orient="horz" pos="3840"/>
        <p:guide pos="3840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7" d="100"/>
          <a:sy n="107" d="100"/>
        </p:scale>
        <p:origin x="4088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077E99-75A2-7BBD-0A40-5E93804ED6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3BABB-7316-A57E-F79D-562EE41F13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18FF1-A034-B54D-AF15-615E29FB5079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8D108-CAF0-55F9-EE2C-EF2DA3C1C5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368D7-B109-2ED8-C2D9-7D5B2BFD1F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F6409-BC07-034F-9A31-B42BEE649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81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f4be5c94d_0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ff4be5c94d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9c06f9b1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Boost network 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Architect for redundancy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Improve reliability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Reduce cost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89c06f9b1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a2067dc03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Let’s talk cost for a second.</a:t>
            </a:r>
            <a:endParaRPr/>
          </a:p>
        </p:txBody>
      </p:sp>
      <p:sp>
        <p:nvSpPr>
          <p:cNvPr id="339" name="Google Shape;339;g1a2067dc03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2067dc03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Simplification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Cost Savings with Internet2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Are you doing this?! VPN between cloud providers…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about this?! hairpin traffic back to Campus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Or this?!! VPN Hell!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Or worse VPN to every VPC + Cloud?!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about </a:t>
            </a:r>
            <a:endParaRPr/>
          </a:p>
        </p:txBody>
      </p:sp>
      <p:sp>
        <p:nvSpPr>
          <p:cNvPr id="345" name="Google Shape;345;g1a2067dc03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a458a9f5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a458a9f5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f4be5c94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1ff4be5c94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f4be5c94d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ff4be5c94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6069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1227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fc458107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2cfc458107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fc4581078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cfc4581078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g2cfc4581078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f4be5c9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ff4be5c9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fc458107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cfc458107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g2cfc4581078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fc458107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2cfc458107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g2cfc4581078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fc458107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2cfc458107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g2cfc4581078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fc458107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cfc458107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2cfc4581078_0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fc4581078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cfc4581078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2cfc4581078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numbers and lines&#10;&#10;Description automatically generated">
            <a:extLst>
              <a:ext uri="{FF2B5EF4-FFF2-40B4-BE49-F238E27FC236}">
                <a16:creationId xmlns:a16="http://schemas.microsoft.com/office/drawing/2014/main" id="{A80F0E9C-68DE-1165-1009-FCCFEA88F2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A5072A-75CF-B49D-E27D-29EEC29944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6011" y="3731049"/>
            <a:ext cx="7767560" cy="67621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A796833-DFDC-B908-6621-5A883855E7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6011" y="4437419"/>
            <a:ext cx="7767560" cy="63087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Additional Subtitle on this line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C7E08AC-527F-7AEC-2AC4-4F8F044E02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072" y="5555583"/>
            <a:ext cx="4094230" cy="63087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2EACD7"/>
                </a:solidFill>
              </a:defRPr>
            </a:lvl1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7" name="Picture 6" descr="A logo of a camera&#10;&#10;Description automatically generated">
            <a:extLst>
              <a:ext uri="{FF2B5EF4-FFF2-40B4-BE49-F238E27FC236}">
                <a16:creationId xmlns:a16="http://schemas.microsoft.com/office/drawing/2014/main" id="{B76B3F6C-E39B-5440-5FD4-E0EA6906DC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3508" y="6303411"/>
            <a:ext cx="1464120" cy="2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7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-Agenda">
    <p:bg>
      <p:bgPr>
        <a:solidFill>
          <a:srgbClr val="EEEEEE">
            <a:alpha val="6671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a blue border&#10;&#10;Description automatically generated with medium confidence">
            <a:extLst>
              <a:ext uri="{FF2B5EF4-FFF2-40B4-BE49-F238E27FC236}">
                <a16:creationId xmlns:a16="http://schemas.microsoft.com/office/drawing/2014/main" id="{5BD09944-2282-7657-91E0-9866A8C3B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826000" cy="685800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68FB4C6-DECF-337A-0C77-078A258823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82003"/>
            <a:ext cx="4826000" cy="676217"/>
          </a:xfrm>
          <a:prstGeom prst="rect">
            <a:avLst/>
          </a:prstGeom>
        </p:spPr>
        <p:txBody>
          <a:bodyPr/>
          <a:lstStyle>
            <a:lvl1pPr algn="ctr">
              <a:defRPr sz="4000" b="1" spc="100" baseline="0">
                <a:solidFill>
                  <a:srgbClr val="D1512B"/>
                </a:solidFill>
              </a:defRPr>
            </a:lvl1pPr>
          </a:lstStyle>
          <a:p>
            <a:pPr lvl="0"/>
            <a:r>
              <a:rPr lang="en-US" dirty="0"/>
              <a:t>Contents</a:t>
            </a:r>
          </a:p>
        </p:txBody>
      </p:sp>
      <p:sp>
        <p:nvSpPr>
          <p:cNvPr id="6" name="Google Shape;16;p19">
            <a:extLst>
              <a:ext uri="{FF2B5EF4-FFF2-40B4-BE49-F238E27FC236}">
                <a16:creationId xmlns:a16="http://schemas.microsoft.com/office/drawing/2014/main" id="{5BEE867C-01F3-D511-EB97-9B22607600D5}"/>
              </a:ext>
            </a:extLst>
          </p:cNvPr>
          <p:cNvSpPr txBox="1"/>
          <p:nvPr userDrawn="1"/>
        </p:nvSpPr>
        <p:spPr>
          <a:xfrm>
            <a:off x="11290643" y="6482407"/>
            <a:ext cx="711530" cy="35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2A3861"/>
                </a:solidFill>
                <a:latin typeface="Arial"/>
                <a:ea typeface="Arial"/>
                <a:cs typeface="Arial"/>
                <a:sym typeface="Arial"/>
              </a:rPr>
              <a:t>|    </a:t>
            </a:r>
            <a:fld id="{00000000-1234-1234-1234-123412341234}" type="slidenum">
              <a:rPr lang="en-US" sz="900" b="1" i="0" u="none" strike="noStrike" cap="none" smtClean="0">
                <a:solidFill>
                  <a:srgbClr val="2A386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>
              <a:solidFill>
                <a:srgbClr val="2A3861"/>
              </a:solidFill>
            </a:endParaRPr>
          </a:p>
        </p:txBody>
      </p:sp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B0D657B-8E8F-5659-5199-6898E2488A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78692" y="6490156"/>
            <a:ext cx="1726712" cy="2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13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73F394F-F516-7B12-FD70-25BEAF7A4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0738" y="2351087"/>
            <a:ext cx="5461262" cy="630870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rgbClr val="2EACD7"/>
                </a:solidFill>
              </a:defRPr>
            </a:lvl1pPr>
          </a:lstStyle>
          <a:p>
            <a:pPr lvl="0"/>
            <a:r>
              <a:rPr lang="en-US" dirty="0"/>
              <a:t>Section Divider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40119B-34FD-CFE5-5682-6462F4702EFC}"/>
              </a:ext>
            </a:extLst>
          </p:cNvPr>
          <p:cNvGrpSpPr/>
          <p:nvPr userDrawn="1"/>
        </p:nvGrpSpPr>
        <p:grpSpPr>
          <a:xfrm>
            <a:off x="-1" y="-115629"/>
            <a:ext cx="7845039" cy="6973629"/>
            <a:chOff x="-1" y="-115629"/>
            <a:chExt cx="7845039" cy="6973629"/>
          </a:xfrm>
        </p:grpSpPr>
        <p:pic>
          <p:nvPicPr>
            <p:cNvPr id="7" name="Picture 6" descr="A blue stone gargoyle with a black background&#10;&#10;Description automatically generated">
              <a:extLst>
                <a:ext uri="{FF2B5EF4-FFF2-40B4-BE49-F238E27FC236}">
                  <a16:creationId xmlns:a16="http://schemas.microsoft.com/office/drawing/2014/main" id="{86840A61-19B8-3955-183C-99E444681F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98780" y="1579345"/>
              <a:ext cx="1646258" cy="140261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94B2D6-811E-7A35-229F-67E99CD7BDF4}"/>
                </a:ext>
              </a:extLst>
            </p:cNvPr>
            <p:cNvGrpSpPr/>
            <p:nvPr userDrawn="1"/>
          </p:nvGrpSpPr>
          <p:grpSpPr>
            <a:xfrm>
              <a:off x="-1" y="-115629"/>
              <a:ext cx="6198781" cy="6973629"/>
              <a:chOff x="-1" y="-115629"/>
              <a:chExt cx="6198781" cy="6973629"/>
            </a:xfrm>
          </p:grpSpPr>
          <p:pic>
            <p:nvPicPr>
              <p:cNvPr id="5" name="Picture 4" descr="A blue square with white lines&#10;&#10;Description automatically generated">
                <a:extLst>
                  <a:ext uri="{FF2B5EF4-FFF2-40B4-BE49-F238E27FC236}">
                    <a16:creationId xmlns:a16="http://schemas.microsoft.com/office/drawing/2014/main" id="{8D837036-0CD3-CA05-751B-ECA9A0AF64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-1" y="-115629"/>
                <a:ext cx="6198781" cy="6973629"/>
              </a:xfrm>
              <a:prstGeom prst="rect">
                <a:avLst/>
              </a:prstGeom>
            </p:spPr>
          </p:pic>
          <p:pic>
            <p:nvPicPr>
              <p:cNvPr id="9" name="Picture 8" descr="A black background with blue and orange text&#10;&#10;Description automatically generated">
                <a:extLst>
                  <a:ext uri="{FF2B5EF4-FFF2-40B4-BE49-F238E27FC236}">
                    <a16:creationId xmlns:a16="http://schemas.microsoft.com/office/drawing/2014/main" id="{8E6F7130-4994-60CE-3AB2-1790370E94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2071572" y="2270789"/>
                <a:ext cx="2231424" cy="20141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5804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f4be5c94d_0_362"/>
          <p:cNvSpPr txBox="1">
            <a:spLocks noGrp="1"/>
          </p:cNvSpPr>
          <p:nvPr>
            <p:ph type="title"/>
          </p:nvPr>
        </p:nvSpPr>
        <p:spPr>
          <a:xfrm>
            <a:off x="487680" y="487681"/>
            <a:ext cx="904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918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65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LH bullets">
  <p:cSld name="Text, LH bulle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53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3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White">
  <p:cSld name="Blank-Whit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f4be5c94d_0_251"/>
          <p:cNvSpPr txBox="1">
            <a:spLocks noGrp="1"/>
          </p:cNvSpPr>
          <p:nvPr>
            <p:ph type="sldNum" idx="12"/>
          </p:nvPr>
        </p:nvSpPr>
        <p:spPr>
          <a:xfrm>
            <a:off x="5762392" y="6486917"/>
            <a:ext cx="6672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541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61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FACF9B-6CE8-4FA5-BACA-EA5C31BB6443}"/>
              </a:ext>
            </a:extLst>
          </p:cNvPr>
          <p:cNvSpPr/>
          <p:nvPr userDrawn="1"/>
        </p:nvSpPr>
        <p:spPr>
          <a:xfrm>
            <a:off x="0" y="-74428"/>
            <a:ext cx="12192000" cy="69324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78206F-1A6B-ECD2-7658-0C4F055AF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Cloud Networking 101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97CDD-27E0-E9EF-6825-B2C7914E00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Networking to and inside the Cloud Service Providers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D83F9-9FC9-9F0D-6A55-A0FCD6A2AF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2024-12-09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C0D8C3-E7D5-89E0-ED98-B4629AC1A2D9}"/>
              </a:ext>
            </a:extLst>
          </p:cNvPr>
          <p:cNvGrpSpPr/>
          <p:nvPr/>
        </p:nvGrpSpPr>
        <p:grpSpPr>
          <a:xfrm>
            <a:off x="7611784" y="3787147"/>
            <a:ext cx="4433700" cy="1641475"/>
            <a:chOff x="7853402" y="368289"/>
            <a:chExt cx="4433700" cy="16414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2FEB91-FDA6-600E-E264-BD7012073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853402" y="455239"/>
              <a:ext cx="1468563" cy="14685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E2D6C6-820F-6FA5-A11E-8936F39D1290}"/>
                </a:ext>
              </a:extLst>
            </p:cNvPr>
            <p:cNvSpPr txBox="1"/>
            <p:nvPr/>
          </p:nvSpPr>
          <p:spPr>
            <a:xfrm>
              <a:off x="9482257" y="368289"/>
              <a:ext cx="2804845" cy="164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spcAft>
                  <a:spcPts val="1000"/>
                </a:spcAft>
              </a:pPr>
              <a:r>
                <a:rPr lang="en-US" sz="3200" dirty="0">
                  <a:solidFill>
                    <a:prstClr val="white"/>
                  </a:solidFill>
                  <a:latin typeface="Montserrat Medium" pitchFamily="2" charset="77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Scott Taylor</a:t>
              </a:r>
            </a:p>
            <a:p>
              <a:pPr defTabSz="914400">
                <a:spcAft>
                  <a:spcPts val="100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Montserrat Medium" pitchFamily="2" charset="77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Network Architect</a:t>
              </a:r>
            </a:p>
            <a:p>
              <a:pPr defTabSz="914400">
                <a:spcAft>
                  <a:spcPts val="1000"/>
                </a:spcAft>
              </a:pPr>
              <a:r>
                <a:rPr lang="en-US" sz="3200" b="1" dirty="0">
                  <a:solidFill>
                    <a:prstClr val="white"/>
                  </a:solidFill>
                  <a:latin typeface="Aptos" panose="020B0004020202020204" pitchFamily="34" charset="0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Internet</a:t>
              </a:r>
              <a:r>
                <a:rPr lang="en-US" sz="3200" b="1" dirty="0">
                  <a:solidFill>
                    <a:srgbClr val="FF0000"/>
                  </a:solidFill>
                  <a:latin typeface="Aptos" panose="020B0004020202020204" pitchFamily="34" charset="0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5FD9BA-561C-7B50-41E1-6B0D4F41EFD4}"/>
              </a:ext>
            </a:extLst>
          </p:cNvPr>
          <p:cNvGrpSpPr/>
          <p:nvPr/>
        </p:nvGrpSpPr>
        <p:grpSpPr>
          <a:xfrm>
            <a:off x="7802622" y="5519175"/>
            <a:ext cx="2555449" cy="550435"/>
            <a:chOff x="9482257" y="5880185"/>
            <a:chExt cx="2555449" cy="550435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D0251B9-DA24-5EA7-EABB-3A82C7DEE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82257" y="5880185"/>
              <a:ext cx="550435" cy="5504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ACBBA3-4644-BBAD-4331-96713292F7E8}"/>
                </a:ext>
              </a:extLst>
            </p:cNvPr>
            <p:cNvSpPr txBox="1"/>
            <p:nvPr/>
          </p:nvSpPr>
          <p:spPr>
            <a:xfrm>
              <a:off x="10065068" y="5970736"/>
              <a:ext cx="1972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"/>
                </a:rPr>
                <a:t>ipv6tech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B7B976-19B2-D66E-6792-2CF63312D077}"/>
              </a:ext>
            </a:extLst>
          </p:cNvPr>
          <p:cNvGrpSpPr/>
          <p:nvPr/>
        </p:nvGrpSpPr>
        <p:grpSpPr>
          <a:xfrm>
            <a:off x="9553417" y="5519176"/>
            <a:ext cx="3031643" cy="550435"/>
            <a:chOff x="9482257" y="6699915"/>
            <a:chExt cx="3031643" cy="550435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25790A8-E225-9B57-4A57-F3868D8A8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482257" y="6699915"/>
              <a:ext cx="550435" cy="55043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F7621A-062E-17AA-5D13-5E84E8CB130E}"/>
                </a:ext>
              </a:extLst>
            </p:cNvPr>
            <p:cNvSpPr txBox="1"/>
            <p:nvPr/>
          </p:nvSpPr>
          <p:spPr>
            <a:xfrm>
              <a:off x="10053239" y="6790466"/>
              <a:ext cx="2460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"/>
                </a:rPr>
                <a:t>staylor@internet2.edu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944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fc4581078_0_174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9" name="Google Shape;239;g2cfc4581078_0_17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458" y="794447"/>
            <a:ext cx="8115325" cy="5746561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2A76ED84-FAE9-55F0-440E-B2A7F7EE3A3C}"/>
              </a:ext>
            </a:extLst>
          </p:cNvPr>
          <p:cNvSpPr txBox="1"/>
          <p:nvPr/>
        </p:nvSpPr>
        <p:spPr>
          <a:xfrm>
            <a:off x="99620" y="767483"/>
            <a:ext cx="4870966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095A9-1252-0AA2-9903-6BD7E42C4D4B}"/>
              </a:ext>
            </a:extLst>
          </p:cNvPr>
          <p:cNvSpPr txBox="1"/>
          <p:nvPr/>
        </p:nvSpPr>
        <p:spPr>
          <a:xfrm>
            <a:off x="99619" y="182706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Layer 3 Connection Option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fc4581078_0_189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g2cfc4581078_0_189"/>
          <p:cNvSpPr/>
          <p:nvPr/>
        </p:nvSpPr>
        <p:spPr>
          <a:xfrm>
            <a:off x="322217" y="1766474"/>
            <a:ext cx="10975323" cy="229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20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Available through Network Connectors for an additional fee</a:t>
            </a:r>
            <a:endParaRPr lang="en-US" sz="16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endParaRPr lang="en-US" sz="16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Connect at Layer 2 or Layer 3</a:t>
            </a:r>
            <a:endParaRPr lang="en-US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endParaRPr lang="en-US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Private 10G </a:t>
            </a:r>
            <a:r>
              <a:rPr lang="en-US" b="0" i="0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dedicated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connections to Amazon Direct Connect, Google Cloud Interconnect, Microsoft Azure ExpressRoute, or Oracle Fast Connect services</a:t>
            </a:r>
            <a:endParaRPr lang="en-US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endParaRPr lang="en-US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rivate 10G </a:t>
            </a:r>
            <a:r>
              <a:rPr lang="en-US" b="0" i="0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dedicated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connections to ANY service provider at major peering points</a:t>
            </a:r>
          </a:p>
        </p:txBody>
      </p:sp>
      <p:pic>
        <p:nvPicPr>
          <p:cNvPr id="257" name="Google Shape;257;g2cfc4581078_0_189" descr="A close-up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6568" y="3686436"/>
            <a:ext cx="8332891" cy="2933583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E347EC34-2814-A3AC-C594-6BA65FDE436C}"/>
              </a:ext>
            </a:extLst>
          </p:cNvPr>
          <p:cNvSpPr txBox="1"/>
          <p:nvPr/>
        </p:nvSpPr>
        <p:spPr>
          <a:xfrm>
            <a:off x="322217" y="627701"/>
            <a:ext cx="7268309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EFC07-2E74-E596-7AB8-E95FFDA928B0}"/>
              </a:ext>
            </a:extLst>
          </p:cNvPr>
          <p:cNvSpPr txBox="1"/>
          <p:nvPr/>
        </p:nvSpPr>
        <p:spPr>
          <a:xfrm>
            <a:off x="322217" y="95841"/>
            <a:ext cx="812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Flexible Connections to Any Provider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c4581078_0_198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6" name="Google Shape;266;g2cfc4581078_0_198"/>
          <p:cNvSpPr/>
          <p:nvPr/>
        </p:nvSpPr>
        <p:spPr>
          <a:xfrm>
            <a:off x="216273" y="1675995"/>
            <a:ext cx="4167580" cy="465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8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                can be used to provide private direct connects to any provider with some examples being 10G connections to SIP service providers, esports exchanges or other cloud providers. </a:t>
            </a:r>
            <a:endParaRPr sz="4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7" name="Google Shape;267;g2cfc4581078_0_198" descr="A map of the united stat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718" b="4889"/>
          <a:stretch/>
        </p:blipFill>
        <p:spPr>
          <a:xfrm>
            <a:off x="4173415" y="1675995"/>
            <a:ext cx="7661057" cy="450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9B6183-D721-D041-83B5-2B66AD58D06C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Nationwide Connectivity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608D3-F20A-8EFF-B5F4-8831AAF85BD1}"/>
              </a:ext>
            </a:extLst>
          </p:cNvPr>
          <p:cNvSpPr txBox="1"/>
          <p:nvPr/>
        </p:nvSpPr>
        <p:spPr>
          <a:xfrm>
            <a:off x="181681" y="1020568"/>
            <a:ext cx="72683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609755-63CE-A795-504C-0741FE194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880D70-6FC8-8849-D2D5-CC63A318D6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How, why, and when to use I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CC</a:t>
            </a:r>
          </a:p>
        </p:txBody>
      </p:sp>
    </p:spTree>
    <p:extLst>
      <p:ext uri="{BB962C8B-B14F-4D97-AF65-F5344CB8AC3E}">
        <p14:creationId xmlns:p14="http://schemas.microsoft.com/office/powerpoint/2010/main" val="356622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718458" y="1151467"/>
            <a:ext cx="10131425" cy="364913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Boost Network Performance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Architect for Resiliency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Simplify Connectivity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Better Supportability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Reduce Cost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855D8-9A43-A9EF-DA62-D85C8DF34DD0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WHY, HOW, AND WHEN TO USE I2CC</a:t>
            </a:r>
          </a:p>
        </p:txBody>
      </p:sp>
      <p:pic>
        <p:nvPicPr>
          <p:cNvPr id="6" name="Graphic 5" descr="Rocket with solid fill">
            <a:extLst>
              <a:ext uri="{FF2B5EF4-FFF2-40B4-BE49-F238E27FC236}">
                <a16:creationId xmlns:a16="http://schemas.microsoft.com/office/drawing/2014/main" id="{91786E16-9BE6-1B62-6039-AF4B2555E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9627" y="1469571"/>
            <a:ext cx="1240971" cy="1240971"/>
          </a:xfrm>
          <a:prstGeom prst="rect">
            <a:avLst/>
          </a:prstGeom>
        </p:spPr>
      </p:pic>
      <p:pic>
        <p:nvPicPr>
          <p:cNvPr id="8" name="Graphic 7" descr="Money with solid fill">
            <a:extLst>
              <a:ext uri="{FF2B5EF4-FFF2-40B4-BE49-F238E27FC236}">
                <a16:creationId xmlns:a16="http://schemas.microsoft.com/office/drawing/2014/main" id="{126782EF-2AC9-C202-B192-B8B66B143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084" y="3037114"/>
            <a:ext cx="1611086" cy="1611086"/>
          </a:xfrm>
          <a:prstGeom prst="rect">
            <a:avLst/>
          </a:prstGeom>
        </p:spPr>
      </p:pic>
      <p:pic>
        <p:nvPicPr>
          <p:cNvPr id="10" name="Graphic 9" descr="Social network with solid fill">
            <a:extLst>
              <a:ext uri="{FF2B5EF4-FFF2-40B4-BE49-F238E27FC236}">
                <a16:creationId xmlns:a16="http://schemas.microsoft.com/office/drawing/2014/main" id="{C4F8374C-D6CE-4A8A-0FE7-F356ABEFE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5170" y="2231571"/>
            <a:ext cx="1611086" cy="1611086"/>
          </a:xfrm>
          <a:prstGeom prst="rect">
            <a:avLst/>
          </a:prstGeom>
        </p:spPr>
      </p:pic>
      <p:pic>
        <p:nvPicPr>
          <p:cNvPr id="12" name="Graphic 11" descr="Hero Female with solid fill">
            <a:extLst>
              <a:ext uri="{FF2B5EF4-FFF2-40B4-BE49-F238E27FC236}">
                <a16:creationId xmlns:a16="http://schemas.microsoft.com/office/drawing/2014/main" id="{5A5F0702-7621-24C1-1FD5-82A2065B2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5170" y="36957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2110" y="1277862"/>
            <a:ext cx="11247780" cy="430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85B1C-3949-CFBD-4BB9-DFF4B02C051C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LET’S TALK COST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3986" y="1196219"/>
            <a:ext cx="11524028" cy="44655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482D56-2D78-E23D-6929-F661D6F93E69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MEGAPORT EXAMPLE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7"/>
          <p:cNvPicPr preferRelativeResize="0"/>
          <p:nvPr/>
        </p:nvPicPr>
        <p:blipFill>
          <a:blip r:embed="rId3"/>
          <a:srcRect/>
          <a:stretch/>
        </p:blipFill>
        <p:spPr>
          <a:xfrm>
            <a:off x="457200" y="802614"/>
            <a:ext cx="11266713" cy="575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F6AA80-9B90-FFDB-8520-3C4652EF497B}"/>
              </a:ext>
            </a:extLst>
          </p:cNvPr>
          <p:cNvSpPr txBox="1"/>
          <p:nvPr/>
        </p:nvSpPr>
        <p:spPr>
          <a:xfrm>
            <a:off x="181681" y="50234"/>
            <a:ext cx="6970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MONTHLY EXPENSE EXAMPLE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8"/>
          <p:cNvPicPr preferRelativeResize="0"/>
          <p:nvPr/>
        </p:nvPicPr>
        <p:blipFill rotWithShape="1">
          <a:blip r:embed="rId3"/>
          <a:srcRect b="9556"/>
          <a:stretch/>
        </p:blipFill>
        <p:spPr>
          <a:xfrm>
            <a:off x="241905" y="1087362"/>
            <a:ext cx="11708189" cy="423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I2CC MONTHLY SAVINGS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4B0E4-D521-0F84-54E6-E8DCA6272688}"/>
              </a:ext>
            </a:extLst>
          </p:cNvPr>
          <p:cNvSpPr txBox="1"/>
          <p:nvPr/>
        </p:nvSpPr>
        <p:spPr>
          <a:xfrm>
            <a:off x="2982687" y="5323114"/>
            <a:ext cx="6323760" cy="584775"/>
          </a:xfrm>
          <a:prstGeom prst="rect">
            <a:avLst/>
          </a:prstGeom>
          <a:solidFill>
            <a:schemeClr val="bg1">
              <a:lumMod val="50000"/>
              <a:lumOff val="5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Total monthly saving: </a:t>
            </a:r>
            <a:r>
              <a:rPr lang="en-US" sz="3200" b="1" dirty="0">
                <a:solidFill>
                  <a:srgbClr val="00B050"/>
                </a:solidFill>
                <a:latin typeface="Montserrat SemiBold" pitchFamily="2" charset="77"/>
              </a:rPr>
              <a:t>$5,624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F8F757-38D8-6123-E05D-2AB6F4A4C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C04314-96B7-0DE0-CE09-7E622A24C2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Large Platform Flex</a:t>
            </a:r>
          </a:p>
        </p:txBody>
      </p:sp>
    </p:spTree>
    <p:extLst>
      <p:ext uri="{BB962C8B-B14F-4D97-AF65-F5344CB8AC3E}">
        <p14:creationId xmlns:p14="http://schemas.microsoft.com/office/powerpoint/2010/main" val="267847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1ADA5-2BF3-C26E-9276-0A09C9E25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Contents or</a:t>
            </a:r>
          </a:p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0708C-7290-61B1-C360-17B07A7F7C1D}"/>
              </a:ext>
            </a:extLst>
          </p:cNvPr>
          <p:cNvSpPr txBox="1"/>
          <p:nvPr/>
        </p:nvSpPr>
        <p:spPr>
          <a:xfrm>
            <a:off x="5747657" y="1511211"/>
            <a:ext cx="5747658" cy="3690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Sample bulleted text: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• Welcome and TX24 At a Glance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• A Word From Attendees &amp; Sponsors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• Event Details &amp; Venue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• Speakers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2A3861"/>
                </a:solidFill>
              </a:rPr>
              <a:t>• Thank You</a:t>
            </a:r>
          </a:p>
        </p:txBody>
      </p:sp>
    </p:spTree>
    <p:extLst>
      <p:ext uri="{BB962C8B-B14F-4D97-AF65-F5344CB8AC3E}">
        <p14:creationId xmlns:p14="http://schemas.microsoft.com/office/powerpoint/2010/main" val="1684300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EEEEE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g1ff4be5c94d_0_140"/>
          <p:cNvGrpSpPr/>
          <p:nvPr/>
        </p:nvGrpSpPr>
        <p:grpSpPr>
          <a:xfrm>
            <a:off x="132015" y="1441175"/>
            <a:ext cx="11582427" cy="4144800"/>
            <a:chOff x="132015" y="1441175"/>
            <a:chExt cx="11582427" cy="4144800"/>
          </a:xfrm>
        </p:grpSpPr>
        <p:sp>
          <p:nvSpPr>
            <p:cNvPr id="283" name="Google Shape;283;g1ff4be5c94d_0_140"/>
            <p:cNvSpPr/>
            <p:nvPr/>
          </p:nvSpPr>
          <p:spPr>
            <a:xfrm>
              <a:off x="132015" y="1441175"/>
              <a:ext cx="5730300" cy="4144800"/>
            </a:xfrm>
            <a:prstGeom prst="roundRect">
              <a:avLst>
                <a:gd name="adj" fmla="val 16667"/>
              </a:avLst>
            </a:prstGeom>
            <a:solidFill>
              <a:srgbClr val="F0F2EA"/>
            </a:solidFill>
            <a:ln w="9525" cap="flat" cmpd="sng">
              <a:solidFill>
                <a:srgbClr val="D5DB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1ff4be5c94d_0_140"/>
            <p:cNvSpPr/>
            <p:nvPr/>
          </p:nvSpPr>
          <p:spPr>
            <a:xfrm>
              <a:off x="5984142" y="1441175"/>
              <a:ext cx="5730300" cy="4096500"/>
            </a:xfrm>
            <a:prstGeom prst="roundRect">
              <a:avLst>
                <a:gd name="adj" fmla="val 16667"/>
              </a:avLst>
            </a:prstGeom>
            <a:solidFill>
              <a:srgbClr val="F0F2EA"/>
            </a:solidFill>
            <a:ln w="9525" cap="flat" cmpd="sng">
              <a:solidFill>
                <a:srgbClr val="D5DB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5" name="Google Shape;285;g1ff4be5c94d_0_1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7789" y="2367222"/>
              <a:ext cx="4800578" cy="3170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g1ff4be5c94d_0_1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01064" y="2531012"/>
              <a:ext cx="4491744" cy="2842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g1ff4be5c94d_0_140"/>
            <p:cNvSpPr txBox="1"/>
            <p:nvPr/>
          </p:nvSpPr>
          <p:spPr>
            <a:xfrm>
              <a:off x="132015" y="2656745"/>
              <a:ext cx="1524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404140"/>
                  </a:solidFill>
                  <a:latin typeface="Arial"/>
                  <a:ea typeface="Arial"/>
                  <a:cs typeface="Arial"/>
                  <a:sym typeface="Arial"/>
                </a:rPr>
                <a:t>NGI Small</a:t>
              </a:r>
              <a:endParaRPr sz="14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1ff4be5c94d_0_140"/>
            <p:cNvSpPr txBox="1"/>
            <p:nvPr/>
          </p:nvSpPr>
          <p:spPr>
            <a:xfrm>
              <a:off x="6230750" y="2581225"/>
              <a:ext cx="1524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404140"/>
                  </a:solidFill>
                  <a:latin typeface="Arial"/>
                  <a:ea typeface="Arial"/>
                  <a:cs typeface="Arial"/>
                  <a:sym typeface="Arial"/>
                </a:rPr>
                <a:t>NGI Large</a:t>
              </a:r>
              <a:endParaRPr sz="14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404140"/>
                  </a:solidFill>
                  <a:latin typeface="Arial"/>
                  <a:ea typeface="Arial"/>
                  <a:cs typeface="Arial"/>
                  <a:sym typeface="Arial"/>
                </a:rPr>
                <a:t>(Research Intensive)</a:t>
              </a:r>
              <a:endParaRPr sz="14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g1ff4be5c94d_0_140"/>
          <p:cNvSpPr txBox="1"/>
          <p:nvPr/>
        </p:nvSpPr>
        <p:spPr>
          <a:xfrm>
            <a:off x="2103706" y="354300"/>
            <a:ext cx="751721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ontserrat Medium" pitchFamily="2" charset="77"/>
                <a:ea typeface="Calibri"/>
                <a:cs typeface="Calibri"/>
                <a:sym typeface="Calibri"/>
              </a:rPr>
              <a:t>Current Platform Model </a:t>
            </a:r>
            <a:endParaRPr sz="2400" dirty="0">
              <a:latin typeface="Montserrat Medium" pitchFamily="2" charset="77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f4be5c94d_0_151"/>
          <p:cNvSpPr txBox="1">
            <a:spLocks noGrp="1"/>
          </p:cNvSpPr>
          <p:nvPr>
            <p:ph type="title" idx="4294967295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Large Platform Flex</a:t>
            </a:r>
            <a:endParaRPr sz="4000" dirty="0">
              <a:latin typeface="Montserrat Medium" pitchFamily="2" charset="77"/>
              <a:cs typeface="Calibri"/>
            </a:endParaRPr>
          </a:p>
        </p:txBody>
      </p:sp>
      <p:pic>
        <p:nvPicPr>
          <p:cNvPr id="295" name="Google Shape;295;g1ff4be5c94d_0_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2106613"/>
            <a:ext cx="10363201" cy="26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D9BC9-3D27-7EC2-ECE8-2DBD0652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CF546-313C-97FF-9E78-0A9CD57069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Internet2 Insight Console</a:t>
            </a:r>
          </a:p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131725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g2cfc4581078_0_220">
            <a:extLst>
              <a:ext uri="{FF2B5EF4-FFF2-40B4-BE49-F238E27FC236}">
                <a16:creationId xmlns:a16="http://schemas.microsoft.com/office/drawing/2014/main" id="{AAD5AA2E-9258-0FB5-9700-33C37AF3C749}"/>
              </a:ext>
            </a:extLst>
          </p:cNvPr>
          <p:cNvSpPr txBox="1"/>
          <p:nvPr/>
        </p:nvSpPr>
        <p:spPr>
          <a:xfrm>
            <a:off x="181155" y="652440"/>
            <a:ext cx="11844068" cy="596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40" rIns="91440" bIns="9144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Sections covered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Montserrat Light" pitchFamily="2" charset="77"/>
              <a:ea typeface="Lexend SemiBold"/>
              <a:cs typeface="Lexend SemiBold"/>
              <a:sym typeface="Lexend SemiBold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  <a:sym typeface="Lexend SemiBold"/>
              </a:rPr>
              <a:t>Community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Organize child organizations and add users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  <a:sym typeface="Lexend SemiBold"/>
              </a:rPr>
              <a:t>Interfaces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View interfaces or VLANs and delegate VLANs to other Orgs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  <a:sym typeface="Lexend SemiBold"/>
              </a:rPr>
              <a:t>Virtual Networks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Configure new connections/services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  <a:sym typeface="Lexend SemiBold"/>
              </a:rPr>
              <a:t>Looking Glass 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– Troubleshoot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8F0F1-4834-8F53-8310-E532CC6FDCBA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Internet2 Insight Console</a:t>
            </a:r>
          </a:p>
        </p:txBody>
      </p:sp>
    </p:spTree>
    <p:extLst>
      <p:ext uri="{BB962C8B-B14F-4D97-AF65-F5344CB8AC3E}">
        <p14:creationId xmlns:p14="http://schemas.microsoft.com/office/powerpoint/2010/main" val="1332367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7;g2cfc4581078_0_233">
            <a:extLst>
              <a:ext uri="{FF2B5EF4-FFF2-40B4-BE49-F238E27FC236}">
                <a16:creationId xmlns:a16="http://schemas.microsoft.com/office/drawing/2014/main" id="{E390BE9D-D668-02C2-1D5C-B63A762F0059}"/>
              </a:ext>
            </a:extLst>
          </p:cNvPr>
          <p:cNvSpPr txBox="1"/>
          <p:nvPr/>
        </p:nvSpPr>
        <p:spPr>
          <a:xfrm>
            <a:off x="7279312" y="1074150"/>
            <a:ext cx="45255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u="sng" dirty="0">
                <a:solidFill>
                  <a:schemeClr val="tx1"/>
                </a:solidFill>
                <a:latin typeface="Montserrat Medium" pitchFamily="2" charset="77"/>
              </a:rPr>
              <a:t>Access through your institution</a:t>
            </a:r>
            <a:r>
              <a:rPr lang="en-US" sz="2000" dirty="0">
                <a:solidFill>
                  <a:schemeClr val="tx1"/>
                </a:solidFill>
                <a:latin typeface="Montserrat Medium" pitchFamily="2" charset="77"/>
              </a:rPr>
              <a:t> is the preferred method.</a:t>
            </a:r>
            <a:endParaRPr sz="2000" dirty="0">
              <a:solidFill>
                <a:schemeClr val="tx1"/>
              </a:solidFill>
              <a:latin typeface="Montserrat Medium" pitchFamily="2" charset="7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Montserrat Medium" pitchFamily="2" charset="77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dirty="0">
                <a:solidFill>
                  <a:schemeClr val="tx1"/>
                </a:solidFill>
                <a:latin typeface="Montserrat Medium" pitchFamily="2" charset="77"/>
              </a:rPr>
              <a:t>If your institution uses </a:t>
            </a:r>
            <a:r>
              <a:rPr lang="en-US" sz="2000" dirty="0">
                <a:solidFill>
                  <a:srgbClr val="FF9300"/>
                </a:solidFill>
                <a:latin typeface="Montserrat Medium" pitchFamily="2" charset="77"/>
              </a:rPr>
              <a:t>InCommon</a:t>
            </a:r>
            <a:r>
              <a:rPr lang="en-US" sz="2000" dirty="0">
                <a:solidFill>
                  <a:schemeClr val="tx1"/>
                </a:solidFill>
                <a:latin typeface="Montserrat Medium" pitchFamily="2" charset="77"/>
              </a:rPr>
              <a:t> you’ll likely have the ability to sign in.</a:t>
            </a:r>
            <a:endParaRPr sz="2000" dirty="0">
              <a:solidFill>
                <a:schemeClr val="tx1"/>
              </a:solidFill>
              <a:latin typeface="Montserrat Medium" pitchFamily="2" charset="7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Montserrat Medium" pitchFamily="2" charset="77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dirty="0">
                <a:solidFill>
                  <a:schemeClr val="tx1"/>
                </a:solidFill>
                <a:latin typeface="Montserrat Medium" pitchFamily="2" charset="77"/>
              </a:rPr>
              <a:t>You might need Internet2 to create or move your institution into the correct hierarchical tree structure.</a:t>
            </a:r>
            <a:endParaRPr sz="2000" dirty="0">
              <a:solidFill>
                <a:schemeClr val="tx1"/>
              </a:solidFill>
              <a:latin typeface="Montserrat Medium" pitchFamily="2" charset="77"/>
            </a:endParaRPr>
          </a:p>
        </p:txBody>
      </p:sp>
      <p:pic>
        <p:nvPicPr>
          <p:cNvPr id="3" name="Google Shape;228;g2cfc4581078_0_233">
            <a:extLst>
              <a:ext uri="{FF2B5EF4-FFF2-40B4-BE49-F238E27FC236}">
                <a16:creationId xmlns:a16="http://schemas.microsoft.com/office/drawing/2014/main" id="{655CDFBC-BF48-24A6-B0F9-B45AC4792C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188" y="1074150"/>
            <a:ext cx="6855049" cy="51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9;g2cfc4581078_0_233">
            <a:extLst>
              <a:ext uri="{FF2B5EF4-FFF2-40B4-BE49-F238E27FC236}">
                <a16:creationId xmlns:a16="http://schemas.microsoft.com/office/drawing/2014/main" id="{0BB8EA9A-8A79-6713-3CDF-6F65C492630C}"/>
              </a:ext>
            </a:extLst>
          </p:cNvPr>
          <p:cNvSpPr/>
          <p:nvPr/>
        </p:nvSpPr>
        <p:spPr>
          <a:xfrm>
            <a:off x="2329038" y="2739525"/>
            <a:ext cx="3087300" cy="787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sp>
        <p:nvSpPr>
          <p:cNvPr id="5" name="Google Shape;230;g2cfc4581078_0_233">
            <a:extLst>
              <a:ext uri="{FF2B5EF4-FFF2-40B4-BE49-F238E27FC236}">
                <a16:creationId xmlns:a16="http://schemas.microsoft.com/office/drawing/2014/main" id="{40413D6B-F108-6EEB-AC54-9530BB30F6B5}"/>
              </a:ext>
            </a:extLst>
          </p:cNvPr>
          <p:cNvSpPr/>
          <p:nvPr/>
        </p:nvSpPr>
        <p:spPr>
          <a:xfrm rot="8856952">
            <a:off x="5295660" y="1968349"/>
            <a:ext cx="2362055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0070C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C000"/>
              </a:solidFill>
              <a:latin typeface="Montserrat Medium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94702-AB7B-3251-8721-11D4AC8FFBB8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Internet2 Insight Console</a:t>
            </a:r>
          </a:p>
        </p:txBody>
      </p:sp>
    </p:spTree>
    <p:extLst>
      <p:ext uri="{BB962C8B-B14F-4D97-AF65-F5344CB8AC3E}">
        <p14:creationId xmlns:p14="http://schemas.microsoft.com/office/powerpoint/2010/main" val="3242545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17B8D28-840C-6E9F-CD0E-71C47508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53" y="138050"/>
            <a:ext cx="6283067" cy="6181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5904A-3E72-FC12-1C9A-2B2CC9386ECD}"/>
              </a:ext>
            </a:extLst>
          </p:cNvPr>
          <p:cNvSpPr txBox="1"/>
          <p:nvPr/>
        </p:nvSpPr>
        <p:spPr>
          <a:xfrm>
            <a:off x="400050" y="1034487"/>
            <a:ext cx="40572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Montserrat Medium" pitchFamily="2" charset="77"/>
                <a:ea typeface="Lexend SemiBold"/>
                <a:cs typeface="Lexend SemiBold"/>
                <a:sym typeface="Lexend SemiBold"/>
              </a:rPr>
              <a:t>Organize child organizations and add users</a:t>
            </a:r>
            <a:endParaRPr lang="en-US" sz="3200" dirty="0">
              <a:latin typeface="Montserrat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A3F49-446E-A3B0-5F12-3FFC8B0F1DB1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898713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6422BE-1ED9-3D46-4959-F9D8FEC4418B}"/>
              </a:ext>
            </a:extLst>
          </p:cNvPr>
          <p:cNvSpPr txBox="1"/>
          <p:nvPr/>
        </p:nvSpPr>
        <p:spPr>
          <a:xfrm>
            <a:off x="167180" y="5548588"/>
            <a:ext cx="117895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Montserrat Medium" pitchFamily="2" charset="77"/>
                <a:ea typeface="Lexend SemiBold"/>
                <a:cs typeface="Lexend SemiBold"/>
                <a:sym typeface="Lexend SemiBold"/>
              </a:rPr>
              <a:t>View interfaces or VLANs and delegate VLANs to other organizations</a:t>
            </a:r>
            <a:endParaRPr lang="en-US" sz="3200" dirty="0">
              <a:latin typeface="Montserrat Medium" pitchFamily="2" charset="77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EFB27A-B94A-3AD8-4F52-BF936534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66" y="237981"/>
            <a:ext cx="8542084" cy="5195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47FA1-8514-A4E7-EB3F-B601557A6164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2087115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B6E5B3C-1627-BF55-193A-A8A95108A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21"/>
          <a:stretch/>
        </p:blipFill>
        <p:spPr>
          <a:xfrm>
            <a:off x="2616483" y="652440"/>
            <a:ext cx="6959034" cy="6167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FE4AB-D996-B5D9-2BEE-72B1F051DCC6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Virtual Networks</a:t>
            </a:r>
          </a:p>
        </p:txBody>
      </p:sp>
    </p:spTree>
    <p:extLst>
      <p:ext uri="{BB962C8B-B14F-4D97-AF65-F5344CB8AC3E}">
        <p14:creationId xmlns:p14="http://schemas.microsoft.com/office/powerpoint/2010/main" val="379756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E24F7-5E34-18B5-06C2-F7D99AE5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98CAF-EC8D-E444-3C1B-3C3ECE799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Hybrid and Multicloud</a:t>
            </a:r>
          </a:p>
        </p:txBody>
      </p:sp>
    </p:spTree>
    <p:extLst>
      <p:ext uri="{BB962C8B-B14F-4D97-AF65-F5344CB8AC3E}">
        <p14:creationId xmlns:p14="http://schemas.microsoft.com/office/powerpoint/2010/main" val="306072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1;p24">
            <a:extLst>
              <a:ext uri="{FF2B5EF4-FFF2-40B4-BE49-F238E27FC236}">
                <a16:creationId xmlns:a16="http://schemas.microsoft.com/office/drawing/2014/main" id="{145814A7-B5BB-2288-2C59-42FF961FEF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7279" y="1780671"/>
            <a:ext cx="10817442" cy="32966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2D786-B999-DA59-33F4-6653DCF2B22A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16224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8AD4CA-2496-8218-418F-74493F8C2F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Internet2 Cloud Connect (I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CC)</a:t>
            </a:r>
          </a:p>
        </p:txBody>
      </p:sp>
    </p:spTree>
    <p:extLst>
      <p:ext uri="{BB962C8B-B14F-4D97-AF65-F5344CB8AC3E}">
        <p14:creationId xmlns:p14="http://schemas.microsoft.com/office/powerpoint/2010/main" val="736176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72E69-A7F6-D4BE-8B0A-4C0D59EC7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2C14794-0BD0-C6EE-0189-ECEB8541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6" y="1169698"/>
            <a:ext cx="11622128" cy="3734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BDD807-4CC6-4AA0-03F8-BB8FB53DCA72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Multicloud</a:t>
            </a:r>
          </a:p>
        </p:txBody>
      </p:sp>
    </p:spTree>
    <p:extLst>
      <p:ext uri="{BB962C8B-B14F-4D97-AF65-F5344CB8AC3E}">
        <p14:creationId xmlns:p14="http://schemas.microsoft.com/office/powerpoint/2010/main" val="3655300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52F08-42B2-2559-BECB-040201624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12250-D532-FF46-5E49-A9EB2DEE628A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Multicloud</a:t>
            </a:r>
          </a:p>
        </p:txBody>
      </p:sp>
      <p:pic>
        <p:nvPicPr>
          <p:cNvPr id="2" name="Google Shape;383;p51">
            <a:extLst>
              <a:ext uri="{FF2B5EF4-FFF2-40B4-BE49-F238E27FC236}">
                <a16:creationId xmlns:a16="http://schemas.microsoft.com/office/drawing/2014/main" id="{A02F0C1F-E377-6CC8-AAC8-D2C54E5218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600" y="1094100"/>
            <a:ext cx="11056799" cy="520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8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26C30-D766-4776-E341-A2328E4BE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94199-3693-13C0-3DB7-BC328B3170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Cloud Networking Overview</a:t>
            </a:r>
          </a:p>
        </p:txBody>
      </p:sp>
    </p:spTree>
    <p:extLst>
      <p:ext uri="{BB962C8B-B14F-4D97-AF65-F5344CB8AC3E}">
        <p14:creationId xmlns:p14="http://schemas.microsoft.com/office/powerpoint/2010/main" val="2300134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CSP Resource Hierarchy</a:t>
            </a:r>
            <a:endParaRPr lang="en-US" sz="2400" dirty="0">
              <a:latin typeface="Montserrat Medium" pitchFamily="2" charset="77"/>
            </a:endParaRPr>
          </a:p>
        </p:txBody>
      </p:sp>
      <p:pic>
        <p:nvPicPr>
          <p:cNvPr id="3" name="Picture 2" descr="A diagram of different types of software&#10;&#10;Description automatically generated">
            <a:extLst>
              <a:ext uri="{FF2B5EF4-FFF2-40B4-BE49-F238E27FC236}">
                <a16:creationId xmlns:a16="http://schemas.microsoft.com/office/drawing/2014/main" id="{9901A66D-A6A0-DBCC-2B89-D74E30C4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r="1418" b="2433"/>
          <a:stretch/>
        </p:blipFill>
        <p:spPr>
          <a:xfrm>
            <a:off x="2582837" y="970443"/>
            <a:ext cx="7026325" cy="55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9913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Resources: Global, Regional, Zone</a:t>
            </a:r>
            <a:endParaRPr lang="en-US" sz="3200" b="1" u="none" strike="noStrike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This is an important distinction to understand and to understand which services fall into which classification and what their failure domains are so you can build resilient “well-architected” services. Additionally, you need to consider the performance and cost ramifications of each decision. We won’t go too deep into this area but it’s important to understand the high-level concepts so when we talk about where services fit in you understand them a bit more.</a:t>
            </a: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Lots of resources (think services)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Global resources are resources that are accessible globally, from anywhere.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Regional resources would be restricted to a geographic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Virtualized services supported across multiple sites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Zone-based resources are typically tied to a single site or group of sites in a metro area.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 physical (dedicated) connection, server, </a:t>
            </a:r>
            <a:r>
              <a:rPr lang="en-US" sz="2400" dirty="0" err="1">
                <a:latin typeface="Montserrat Medium" pitchFamily="2" charset="77"/>
              </a:rPr>
              <a:t>etc</a:t>
            </a:r>
            <a:r>
              <a:rPr lang="en-US" sz="2400" dirty="0">
                <a:latin typeface="Montserrat Medium" pitchFamily="2" charset="77"/>
              </a:rPr>
              <a:t> can’t be in two places at the same time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Availability Zone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which typically fall into either Global, Regional or Zonal resource areas.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Global means available in across the CSP’s whole network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Regional would be what it sounds </a:t>
            </a:r>
          </a:p>
        </p:txBody>
      </p:sp>
    </p:spTree>
    <p:extLst>
      <p:ext uri="{BB962C8B-B14F-4D97-AF65-F5344CB8AC3E}">
        <p14:creationId xmlns:p14="http://schemas.microsoft.com/office/powerpoint/2010/main" val="236604338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Regions and Zone comparison</a:t>
            </a:r>
            <a:endParaRPr lang="en-US" sz="3200" b="1" u="none" strike="noStrike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>
              <a:lnSpc>
                <a:spcPts val="1350"/>
              </a:lnSpc>
            </a:pPr>
            <a:r>
              <a:rPr lang="en-US" sz="3200" b="1" dirty="0">
                <a:solidFill>
                  <a:srgbClr val="800000"/>
                </a:solidFill>
                <a:effectLst/>
                <a:latin typeface="MenloLGS NF"/>
              </a:rPr>
              <a:t>## Detailed Course Outline</a:t>
            </a:r>
            <a:endParaRPr lang="en-US" sz="3200" b="0" dirty="0">
              <a:solidFill>
                <a:srgbClr val="3B3B3B"/>
              </a:solidFill>
              <a:effectLst/>
              <a:latin typeface="MenloLGS NF"/>
            </a:endParaRPr>
          </a:p>
          <a:p>
            <a:pPr>
              <a:lnSpc>
                <a:spcPts val="1350"/>
              </a:lnSpc>
            </a:pPr>
            <a:b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</a:br>
            <a: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  <a:t>Compare Cloud Providers</a:t>
            </a:r>
          </a:p>
          <a:p>
            <a:pPr>
              <a:lnSpc>
                <a:spcPts val="1350"/>
              </a:lnSpc>
            </a:pPr>
            <a:b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</a:br>
            <a: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  <a:t>Cloud Resource (Hierarchy Slide)</a:t>
            </a:r>
          </a:p>
          <a:p>
            <a:pPr>
              <a:lnSpc>
                <a:spcPts val="1350"/>
              </a:lnSpc>
            </a:pPr>
            <a:b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</a:br>
            <a: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  <a:t>Understanding Regions, Zones (Comparison Slides)</a:t>
            </a:r>
          </a:p>
          <a:p>
            <a:pPr>
              <a:lnSpc>
                <a:spcPts val="1350"/>
              </a:lnSpc>
            </a:pPr>
            <a:b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</a:br>
            <a: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  <a:t>Network components (comparison Slide)</a:t>
            </a:r>
          </a:p>
          <a:p>
            <a:pPr>
              <a:lnSpc>
                <a:spcPts val="1350"/>
              </a:lnSpc>
            </a:pPr>
            <a:b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</a:br>
            <a: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  <a:t>Virtual Data Center</a:t>
            </a:r>
          </a:p>
          <a:p>
            <a:pPr>
              <a:lnSpc>
                <a:spcPts val="1350"/>
              </a:lnSpc>
            </a:pPr>
            <a:b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</a:br>
            <a: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  <a:t>Google’s is a global resource - others are regional</a:t>
            </a:r>
          </a:p>
          <a:p>
            <a:pPr>
              <a:lnSpc>
                <a:spcPts val="1350"/>
              </a:lnSpc>
            </a:pPr>
            <a:b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</a:br>
            <a: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  <a:t>Subnets (Public vs Private)</a:t>
            </a:r>
          </a:p>
          <a:p>
            <a:pPr>
              <a:lnSpc>
                <a:spcPts val="1350"/>
              </a:lnSpc>
            </a:pPr>
            <a:b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</a:br>
            <a:r>
              <a:rPr lang="en-US" sz="3200" b="0" dirty="0">
                <a:solidFill>
                  <a:srgbClr val="3B3B3B"/>
                </a:solidFill>
                <a:effectLst/>
                <a:latin typeface="MenloLGS NF"/>
              </a:rPr>
              <a:t>Google Subnet is a regional resource unlike the other CSP</a:t>
            </a:r>
          </a:p>
        </p:txBody>
      </p:sp>
    </p:spTree>
    <p:extLst>
      <p:ext uri="{BB962C8B-B14F-4D97-AF65-F5344CB8AC3E}">
        <p14:creationId xmlns:p14="http://schemas.microsoft.com/office/powerpoint/2010/main" val="394448570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3E08E-488E-21A9-0342-A748DD28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7C14E2-BE53-F495-F100-418340E21EDC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Regions and Zone comparison</a:t>
            </a:r>
            <a:endParaRPr lang="en-US" sz="3200" b="1" u="none" strike="noStrike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Each CSP has a concept of a virtual Data Center</a:t>
            </a:r>
          </a:p>
        </p:txBody>
      </p:sp>
    </p:spTree>
    <p:extLst>
      <p:ext uri="{BB962C8B-B14F-4D97-AF65-F5344CB8AC3E}">
        <p14:creationId xmlns:p14="http://schemas.microsoft.com/office/powerpoint/2010/main" val="282363655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Failure Domains</a:t>
            </a:r>
            <a:endParaRPr lang="en-US" sz="3200" b="1" u="none" strike="noStrike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Important to understand the differences between providers and how to network architect inside a provider to avoid failure.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Each provider is slightly different with their terminology and how their virtual network / data centers operate from a failure perspective.</a:t>
            </a:r>
          </a:p>
        </p:txBody>
      </p:sp>
    </p:spTree>
    <p:extLst>
      <p:ext uri="{BB962C8B-B14F-4D97-AF65-F5344CB8AC3E}">
        <p14:creationId xmlns:p14="http://schemas.microsoft.com/office/powerpoint/2010/main" val="351142140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2AF2C4-55FC-A62E-50E0-9545B88ADE09}"/>
              </a:ext>
            </a:extLst>
          </p:cNvPr>
          <p:cNvSpPr txBox="1"/>
          <p:nvPr/>
        </p:nvSpPr>
        <p:spPr>
          <a:xfrm>
            <a:off x="533400" y="495300"/>
            <a:ext cx="11430000" cy="6172200"/>
          </a:xfrm>
          <a:prstGeom prst="rect">
            <a:avLst/>
          </a:prstGeom>
          <a:gradFill>
            <a:gsLst>
              <a:gs pos="21000">
                <a:srgbClr val="EEEEEE"/>
              </a:gs>
              <a:gs pos="63000">
                <a:srgbClr val="0070C0">
                  <a:lumMod val="95000"/>
                  <a:lumOff val="5000"/>
                  <a:alpha val="93000"/>
                </a:srgbClr>
              </a:gs>
              <a:gs pos="100000">
                <a:srgbClr val="002060"/>
              </a:gs>
            </a:gsLst>
            <a:lin ang="2700000" scaled="1"/>
          </a:gradFill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Montserrat Medium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CSP Networking </a:t>
            </a:r>
            <a:r>
              <a:rPr lang="en-US" sz="3200" b="1" i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“Rosetta stone”</a:t>
            </a:r>
            <a:endParaRPr lang="en-US" sz="2400" i="1" dirty="0">
              <a:latin typeface="Montserrat Medium" pitchFamily="2" charset="77"/>
            </a:endParaRPr>
          </a:p>
        </p:txBody>
      </p:sp>
      <p:pic>
        <p:nvPicPr>
          <p:cNvPr id="4" name="Picture 3" descr="A white sheet with many logos&#10;&#10;Description automatically generated with medium confidence">
            <a:extLst>
              <a:ext uri="{FF2B5EF4-FFF2-40B4-BE49-F238E27FC236}">
                <a16:creationId xmlns:a16="http://schemas.microsoft.com/office/drawing/2014/main" id="{3251B823-6050-106E-374F-478F8B56D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342"/>
          <a:stretch/>
        </p:blipFill>
        <p:spPr>
          <a:xfrm>
            <a:off x="1551238" y="907618"/>
            <a:ext cx="8983956" cy="55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4314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gradFill>
            <a:gsLst>
              <a:gs pos="21000">
                <a:srgbClr val="EEEEEE"/>
              </a:gs>
              <a:gs pos="63000">
                <a:srgbClr val="0070C0">
                  <a:lumMod val="95000"/>
                  <a:lumOff val="5000"/>
                  <a:alpha val="93000"/>
                </a:srgbClr>
              </a:gs>
              <a:gs pos="100000">
                <a:srgbClr val="002060"/>
              </a:gs>
            </a:gsLst>
            <a:lin ang="2700000" scaled="1"/>
          </a:gradFill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Cont</a:t>
            </a: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…</a:t>
            </a:r>
            <a:endParaRPr lang="en-US" sz="2400" dirty="0">
              <a:latin typeface="Montserrat Medium" pitchFamily="2" charset="77"/>
            </a:endParaRPr>
          </a:p>
        </p:txBody>
      </p:sp>
      <p:pic>
        <p:nvPicPr>
          <p:cNvPr id="4" name="Picture 3" descr="A white sheet with many logos&#10;&#10;Description automatically generated with medium confidence">
            <a:extLst>
              <a:ext uri="{FF2B5EF4-FFF2-40B4-BE49-F238E27FC236}">
                <a16:creationId xmlns:a16="http://schemas.microsoft.com/office/drawing/2014/main" id="{3251B823-6050-106E-374F-478F8B56D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8" t="57535" r="588" b="-147"/>
          <a:stretch/>
        </p:blipFill>
        <p:spPr>
          <a:xfrm>
            <a:off x="1604022" y="1887584"/>
            <a:ext cx="8983956" cy="4140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404EB-AC67-4080-24A4-7D2B91F7C6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4" r="609"/>
          <a:stretch/>
        </p:blipFill>
        <p:spPr>
          <a:xfrm>
            <a:off x="1673156" y="953155"/>
            <a:ext cx="8914821" cy="93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04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f4be5c94d_0_258"/>
          <p:cNvSpPr txBox="1"/>
          <p:nvPr/>
        </p:nvSpPr>
        <p:spPr>
          <a:xfrm>
            <a:off x="5762392" y="6486917"/>
            <a:ext cx="6672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ff4be5c94d_0_258"/>
          <p:cNvSpPr txBox="1"/>
          <p:nvPr/>
        </p:nvSpPr>
        <p:spPr>
          <a:xfrm>
            <a:off x="258417" y="103483"/>
            <a:ext cx="9193695" cy="87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918"/>
              </a:buClr>
              <a:buSzPts val="2400"/>
              <a:buFont typeface="Arial"/>
              <a:buNone/>
            </a:pPr>
            <a:r>
              <a:rPr lang="en-US" sz="3200" b="1" u="none" strike="noStrike" cap="none" dirty="0">
                <a:latin typeface="Montserrat SemiBold" pitchFamily="2" charset="77"/>
                <a:ea typeface="Arial"/>
                <a:cs typeface="Arial"/>
                <a:sym typeface="Arial"/>
              </a:rPr>
              <a:t>Internet2 </a:t>
            </a:r>
            <a:r>
              <a:rPr lang="en-US" sz="3200" b="1" dirty="0">
                <a:latin typeface="Montserrat SemiBold" pitchFamily="2" charset="77"/>
              </a:rPr>
              <a:t>Areas of Focus </a:t>
            </a:r>
            <a:r>
              <a:rPr lang="en-US" sz="3200" b="1" u="none" strike="noStrike" cap="none" dirty="0">
                <a:latin typeface="Montserrat SemiBold" pitchFamily="2" charset="77"/>
                <a:ea typeface="Arial"/>
                <a:cs typeface="Arial"/>
                <a:sym typeface="Arial"/>
              </a:rPr>
              <a:t>in Support of R&amp;E</a:t>
            </a:r>
            <a:endParaRPr sz="3200" b="1" u="none" strike="noStrike" cap="none" dirty="0">
              <a:latin typeface="Montserrat SemiBold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1ff4be5c94d_0_25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2860" y="1891730"/>
            <a:ext cx="2728289" cy="302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g1ff4be5c94d_0_258"/>
          <p:cNvGrpSpPr/>
          <p:nvPr/>
        </p:nvGrpSpPr>
        <p:grpSpPr>
          <a:xfrm>
            <a:off x="5188226" y="1000320"/>
            <a:ext cx="6261651" cy="5171880"/>
            <a:chOff x="7193280" y="798973"/>
            <a:chExt cx="4555739" cy="4804455"/>
          </a:xfrm>
        </p:grpSpPr>
        <p:grpSp>
          <p:nvGrpSpPr>
            <p:cNvPr id="135" name="Google Shape;135;g1ff4be5c94d_0_258"/>
            <p:cNvGrpSpPr/>
            <p:nvPr/>
          </p:nvGrpSpPr>
          <p:grpSpPr>
            <a:xfrm>
              <a:off x="7193280" y="1249573"/>
              <a:ext cx="4555739" cy="4353855"/>
              <a:chOff x="7193280" y="1249573"/>
              <a:chExt cx="4555739" cy="4353855"/>
            </a:xfrm>
          </p:grpSpPr>
          <p:sp>
            <p:nvSpPr>
              <p:cNvPr id="136" name="Google Shape;136;g1ff4be5c94d_0_258"/>
              <p:cNvSpPr/>
              <p:nvPr/>
            </p:nvSpPr>
            <p:spPr>
              <a:xfrm>
                <a:off x="7193280" y="1249573"/>
                <a:ext cx="4555739" cy="4353855"/>
              </a:xfrm>
              <a:custGeom>
                <a:avLst/>
                <a:gdLst/>
                <a:ahLst/>
                <a:cxnLst/>
                <a:rect l="l" t="t" r="r" b="b"/>
                <a:pathLst>
                  <a:path w="15060294" h="11308715" extrusionOk="0">
                    <a:moveTo>
                      <a:pt x="0" y="11308556"/>
                    </a:moveTo>
                    <a:lnTo>
                      <a:pt x="15059761" y="11308556"/>
                    </a:lnTo>
                    <a:lnTo>
                      <a:pt x="15059761" y="0"/>
                    </a:lnTo>
                    <a:lnTo>
                      <a:pt x="0" y="0"/>
                    </a:lnTo>
                    <a:lnTo>
                      <a:pt x="0" y="11308556"/>
                    </a:lnTo>
                    <a:close/>
                  </a:path>
                </a:pathLst>
              </a:custGeom>
              <a:solidFill>
                <a:schemeClr val="lt1">
                  <a:alpha val="29409"/>
                </a:schemeClr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4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g1ff4be5c94d_0_258"/>
              <p:cNvSpPr/>
              <p:nvPr/>
            </p:nvSpPr>
            <p:spPr>
              <a:xfrm>
                <a:off x="7523607" y="1929372"/>
                <a:ext cx="3733800" cy="300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Internet2 is a community providing network, cloud </a:t>
                </a:r>
                <a:r>
                  <a:rPr lang="en-US" dirty="0">
                    <a:latin typeface="Montserrat Medium" pitchFamily="2" charset="77"/>
                  </a:rPr>
                  <a:t>and</a:t>
                </a: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 identity solutions, as well as research support and services tailored for R&amp;E. </a:t>
                </a:r>
                <a:endParaRPr sz="2000" dirty="0">
                  <a:latin typeface="Montserrat Medium" pitchFamily="2" charset="7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Montserrat Medium" pitchFamily="2" charset="77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Our trusted, secure network empowers higher education, research institutions, government entities and cultural organizations.</a:t>
                </a:r>
                <a:endParaRPr sz="2000" dirty="0">
                  <a:latin typeface="Montserrat Medium" pitchFamily="2" charset="77"/>
                </a:endParaRPr>
              </a:p>
            </p:txBody>
          </p:sp>
          <p:cxnSp>
            <p:nvCxnSpPr>
              <p:cNvPr id="138" name="Google Shape;138;g1ff4be5c94d_0_258"/>
              <p:cNvCxnSpPr/>
              <p:nvPr/>
            </p:nvCxnSpPr>
            <p:spPr>
              <a:xfrm rot="10800000">
                <a:off x="7973785" y="3546786"/>
                <a:ext cx="2984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40" name="Google Shape;140;g1ff4be5c94d_0_258" descr="A yellow circle with black text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  <a:biLevel thresh="25000"/>
            </a:blip>
            <a:srcRect/>
            <a:stretch/>
          </p:blipFill>
          <p:spPr>
            <a:xfrm>
              <a:off x="9062919" y="798973"/>
              <a:ext cx="823489" cy="1074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IP Address Planning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Plan for expansion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Reserve space to grow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Plan for multiple regions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Plan for multiple Clouds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Do NOT overlap addressing!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Plan for future cloud architectures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Don’t forget to plan for IPv6!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6A71B8-8BAF-A104-D407-20CAE82F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91" y="331031"/>
            <a:ext cx="5190610" cy="618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28625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IP Address Plan Example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F488E3-1362-1062-6B52-D512ABF4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91" y="973834"/>
            <a:ext cx="10312736" cy="5331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C49C00-3380-41D4-5B30-8F702FAD5939}"/>
              </a:ext>
            </a:extLst>
          </p:cNvPr>
          <p:cNvSpPr/>
          <p:nvPr/>
        </p:nvSpPr>
        <p:spPr>
          <a:xfrm>
            <a:off x="1065791" y="981012"/>
            <a:ext cx="1441239" cy="9325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602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Cloud Network – Key Elements</a:t>
            </a:r>
            <a:endParaRPr lang="en-US" sz="3200" b="1" u="none" strike="noStrike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969307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73181-2B14-2FC1-F30E-9B6E97A8E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BAC0C0-FBA2-AD86-ADC1-9C27AF964D35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Virtual Data Center</a:t>
            </a:r>
            <a:endParaRPr lang="en-US" sz="3200" b="1" u="none" strike="noStrike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Each CSP has a concept of a virtual data center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AWS</a:t>
            </a:r>
            <a:r>
              <a:rPr lang="en-US" sz="2400" dirty="0">
                <a:latin typeface="Montserrat Medium" pitchFamily="2" charset="77"/>
              </a:rPr>
              <a:t> this is a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VPC</a:t>
            </a:r>
            <a:r>
              <a:rPr lang="en-US" sz="2400" dirty="0">
                <a:latin typeface="Montserrat Medium" pitchFamily="2" charset="77"/>
              </a:rPr>
              <a:t> or Virtual Private Cloud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Azure</a:t>
            </a:r>
            <a:r>
              <a:rPr lang="en-US" sz="2400" dirty="0">
                <a:latin typeface="Montserrat Medium" pitchFamily="2" charset="77"/>
              </a:rPr>
              <a:t> this is called a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VNET</a:t>
            </a:r>
            <a:r>
              <a:rPr lang="en-US" sz="2400" dirty="0">
                <a:latin typeface="Montserrat Medium" pitchFamily="2" charset="77"/>
              </a:rPr>
              <a:t> or Virtual Network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Google</a:t>
            </a:r>
            <a:r>
              <a:rPr lang="en-US" sz="2400" dirty="0">
                <a:latin typeface="Montserrat Medium" pitchFamily="2" charset="77"/>
              </a:rPr>
              <a:t> this is called a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VPC</a:t>
            </a:r>
            <a:r>
              <a:rPr lang="en-US" sz="2400" dirty="0">
                <a:latin typeface="Montserrat Medium" pitchFamily="2" charset="77"/>
              </a:rPr>
              <a:t> or Virtual Private Cloud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Oracle</a:t>
            </a:r>
            <a:r>
              <a:rPr lang="en-US" sz="2400" dirty="0">
                <a:latin typeface="Montserrat Medium" pitchFamily="2" charset="77"/>
              </a:rPr>
              <a:t> this is referred to as a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VCN</a:t>
            </a:r>
            <a:r>
              <a:rPr lang="en-US" sz="2400" dirty="0">
                <a:latin typeface="Montserrat Medium" pitchFamily="2" charset="77"/>
              </a:rPr>
              <a:t> or Virtual Cloud Network</a:t>
            </a:r>
          </a:p>
        </p:txBody>
      </p:sp>
    </p:spTree>
    <p:extLst>
      <p:ext uri="{BB962C8B-B14F-4D97-AF65-F5344CB8AC3E}">
        <p14:creationId xmlns:p14="http://schemas.microsoft.com/office/powerpoint/2010/main" val="301432690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Key Differences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Subnets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AWS – tied to a single AZ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Azure – span AZ’s but tied to a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Azure recently announced a public preview for “private subnets”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Their default has been to allow outbound internet traffic for resources in a subnet.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Google – VPC’s and Subnets are a global resource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VPC isn’t tied to a specific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When the global network is created default subnets are created in each region.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By default all VM’s in a VPC can communicate with each 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Oracle – 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4054877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Key Differences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Montserrat Medium" pitchFamily="2" charset="77"/>
              </a:rPr>
              <a:t>AWS</a:t>
            </a:r>
            <a:r>
              <a:rPr lang="en-US" sz="2400" dirty="0">
                <a:latin typeface="Montserrat Medium" pitchFamily="2" charset="77"/>
              </a:rPr>
              <a:t> – within a region can communicate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u="sng" dirty="0">
              <a:latin typeface="Montserrat Medium" pitchFamily="2" charset="77"/>
            </a:endParaRPr>
          </a:p>
          <a:p>
            <a:pPr lvl="1"/>
            <a:r>
              <a:rPr lang="en-US" sz="2400" u="sng" dirty="0">
                <a:latin typeface="Montserrat Medium" pitchFamily="2" charset="77"/>
              </a:rPr>
              <a:t>Azure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Resources required to be within a region as the VNET in order to be placed into a subnet.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By default resources within a VNET </a:t>
            </a:r>
            <a:r>
              <a:rPr lang="en-US" sz="2400" u="sng" dirty="0">
                <a:latin typeface="Montserrat Medium" pitchFamily="2" charset="77"/>
              </a:rPr>
              <a:t>can</a:t>
            </a:r>
            <a:r>
              <a:rPr lang="en-US" sz="2400" dirty="0">
                <a:latin typeface="Montserrat Medium" pitchFamily="2" charset="77"/>
              </a:rPr>
              <a:t> communicate with other resources including resources in different subnets.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Internet access by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Montserrat Medium" pitchFamily="2" charset="77"/>
              </a:rPr>
              <a:t>Google</a:t>
            </a:r>
            <a:r>
              <a:rPr lang="en-US" sz="2400" dirty="0">
                <a:latin typeface="Montserrat Medium" pitchFamily="2" charset="77"/>
              </a:rPr>
              <a:t> – VPC’s and Subnets are a global resource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Oracle – 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716795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D8DFDE-C7E2-6E9F-A7A2-96F1B8BBC9AF}"/>
              </a:ext>
            </a:extLst>
          </p:cNvPr>
          <p:cNvSpPr txBox="1"/>
          <p:nvPr/>
        </p:nvSpPr>
        <p:spPr>
          <a:xfrm>
            <a:off x="0" y="-147170"/>
            <a:ext cx="1219200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Service Types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E9300"/>
                </a:solidFill>
                <a:latin typeface="Montserrat Medium" pitchFamily="2" charset="77"/>
              </a:rPr>
              <a:t>Public</a:t>
            </a:r>
            <a:r>
              <a:rPr lang="en-US" sz="2400" dirty="0">
                <a:latin typeface="Montserrat Medium" pitchFamily="2" charset="77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tserrat Medium" pitchFamily="2" charset="77"/>
              </a:rPr>
              <a:t>vs</a:t>
            </a:r>
            <a:r>
              <a:rPr lang="en-US" sz="2400" dirty="0">
                <a:latin typeface="Montserrat Medium" pitchFamily="2" charset="77"/>
              </a:rPr>
              <a:t> </a:t>
            </a:r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Private</a:t>
            </a:r>
            <a:r>
              <a:rPr lang="en-US" sz="2400" dirty="0">
                <a:latin typeface="Montserrat Medium" pitchFamily="2" charset="77"/>
              </a:rPr>
              <a:t> services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Montserrat Medium" pitchFamily="2" charset="77"/>
              </a:rPr>
              <a:t>Public services </a:t>
            </a:r>
            <a:r>
              <a:rPr lang="en-US" sz="2400" dirty="0">
                <a:latin typeface="Montserrat Medium" pitchFamily="2" charset="77"/>
              </a:rPr>
              <a:t>are services that are reachable via the public Internet.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Montserrat Medium" pitchFamily="2" charset="77"/>
              </a:rPr>
              <a:t>Private services </a:t>
            </a:r>
            <a:r>
              <a:rPr lang="en-US" sz="2400" dirty="0">
                <a:latin typeface="Montserrat Medium" pitchFamily="2" charset="77"/>
              </a:rPr>
              <a:t>are services that require additional configuration to be accessible.</a:t>
            </a:r>
          </a:p>
          <a:p>
            <a:pPr lvl="8"/>
            <a:endParaRPr lang="en-US" sz="2400" dirty="0">
              <a:latin typeface="Montserrat Medium" pitchFamily="2" charset="77"/>
            </a:endParaRPr>
          </a:p>
          <a:p>
            <a:pPr lvl="8"/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Public</a:t>
            </a:r>
            <a:r>
              <a:rPr lang="en-US" sz="2400" dirty="0">
                <a:latin typeface="Montserrat Medium" pitchFamily="2" charset="77"/>
              </a:rPr>
              <a:t> services are services like </a:t>
            </a:r>
            <a:r>
              <a:rPr lang="en-US" sz="2400" i="1" dirty="0">
                <a:latin typeface="Montserrat Medium" pitchFamily="2" charset="77"/>
              </a:rPr>
              <a:t>Azure Blob Storage, AWS S3, Google CDN, AWS Bedrock, OCI Public DNS</a:t>
            </a:r>
          </a:p>
          <a:p>
            <a:pPr lvl="8"/>
            <a:endParaRPr lang="en-US" sz="2400" dirty="0">
              <a:latin typeface="Montserrat Medium" pitchFamily="2" charset="77"/>
            </a:endParaRPr>
          </a:p>
          <a:p>
            <a:pPr lvl="8"/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Private</a:t>
            </a:r>
            <a:r>
              <a:rPr lang="en-US" sz="2400" dirty="0">
                <a:latin typeface="Montserrat Medium" pitchFamily="2" charset="77"/>
              </a:rPr>
              <a:t> services are services like </a:t>
            </a:r>
            <a:r>
              <a:rPr lang="en-US" sz="2400" i="1" dirty="0">
                <a:latin typeface="Montserrat Medium" pitchFamily="2" charset="77"/>
              </a:rPr>
              <a:t>AWS EC2, Oracle Private DNS, Azure VNET, Google VPC</a:t>
            </a:r>
          </a:p>
        </p:txBody>
      </p:sp>
    </p:spTree>
    <p:extLst>
      <p:ext uri="{BB962C8B-B14F-4D97-AF65-F5344CB8AC3E}">
        <p14:creationId xmlns:p14="http://schemas.microsoft.com/office/powerpoint/2010/main" val="260873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03B605-1DE4-02E0-C9A2-AE0B1264368A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Connectivity Options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Montserrat Medium" pitchFamily="2" charset="77"/>
            </a:endParaRPr>
          </a:p>
          <a:p>
            <a:r>
              <a:rPr lang="en-US" sz="2800" dirty="0">
                <a:solidFill>
                  <a:srgbClr val="FF9300"/>
                </a:solidFill>
                <a:latin typeface="Montserrat Medium" pitchFamily="2" charset="77"/>
              </a:rPr>
              <a:t>Public Services </a:t>
            </a:r>
            <a:r>
              <a:rPr lang="en-US" sz="2800" dirty="0">
                <a:latin typeface="Montserrat Medium" pitchFamily="2" charset="77"/>
              </a:rPr>
              <a:t>connectivity options</a:t>
            </a:r>
          </a:p>
          <a:p>
            <a:endParaRPr lang="en-US" sz="2400" dirty="0">
              <a:latin typeface="Montserrat Medium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ISP Connectivity – for services reachable over the public internet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Internet2 Peering Exchange (I2PX)</a:t>
            </a:r>
          </a:p>
          <a:p>
            <a:pPr lvl="8"/>
            <a:endParaRPr lang="en-US" sz="2400" dirty="0">
              <a:latin typeface="Montserrat Medium" pitchFamily="2" charset="77"/>
            </a:endParaRPr>
          </a:p>
          <a:p>
            <a:pPr lvl="8"/>
            <a:endParaRPr lang="en-US" sz="2400" dirty="0">
              <a:latin typeface="Montserrat Medium" pitchFamily="2" charset="77"/>
            </a:endParaRPr>
          </a:p>
          <a:p>
            <a:pPr lvl="8"/>
            <a:r>
              <a:rPr lang="en-US" sz="2800" dirty="0">
                <a:solidFill>
                  <a:srgbClr val="FF9300"/>
                </a:solidFill>
                <a:latin typeface="Montserrat Medium" pitchFamily="2" charset="77"/>
              </a:rPr>
              <a:t>Private Services </a:t>
            </a:r>
            <a:r>
              <a:rPr lang="en-US" sz="2800" dirty="0">
                <a:latin typeface="Montserrat Medium" pitchFamily="2" charset="77"/>
              </a:rPr>
              <a:t>connectivity options</a:t>
            </a:r>
            <a:endParaRPr lang="en-US" sz="2800" dirty="0">
              <a:solidFill>
                <a:srgbClr val="FF9300"/>
              </a:solidFill>
              <a:latin typeface="Montserrat Medium" pitchFamily="2" charset="77"/>
            </a:endParaRPr>
          </a:p>
          <a:p>
            <a:pPr lvl="8"/>
            <a:endParaRPr lang="en-US" sz="2400" dirty="0">
              <a:latin typeface="Montserrat Medium" pitchFamily="2" charset="77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IPsec tunnels (VPN)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Private Connectivity</a:t>
            </a:r>
          </a:p>
          <a:p>
            <a:pPr lvl="8"/>
            <a:r>
              <a:rPr lang="en-US" sz="2400" dirty="0">
                <a:latin typeface="Montserrat Medium" pitchFamily="2" charset="77"/>
              </a:rPr>
              <a:t>	-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Dedicated</a:t>
            </a:r>
            <a:r>
              <a:rPr lang="en-US" sz="2400" dirty="0">
                <a:latin typeface="Montserrat Medium" pitchFamily="2" charset="77"/>
              </a:rPr>
              <a:t> vs </a:t>
            </a:r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Hosted</a:t>
            </a:r>
          </a:p>
          <a:p>
            <a:pPr lvl="8"/>
            <a:endParaRPr lang="en-US" sz="24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128840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2020F-3296-674B-D2F8-53772B81E836}"/>
              </a:ext>
            </a:extLst>
          </p:cNvPr>
          <p:cNvSpPr txBox="1"/>
          <p:nvPr/>
        </p:nvSpPr>
        <p:spPr>
          <a:xfrm>
            <a:off x="100519" y="137402"/>
            <a:ext cx="11990961" cy="6583195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AWS Direct Connect</a:t>
            </a:r>
            <a:endParaRPr lang="en-US" sz="2400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 Medium" pitchFamily="2" charset="77"/>
              </a:rPr>
              <a:t>	Private peering: Accepts up to </a:t>
            </a:r>
            <a:r>
              <a:rPr lang="en-US" sz="2000" i="1" dirty="0">
                <a:latin typeface="Montserrat Medium" pitchFamily="2" charset="77"/>
              </a:rPr>
              <a:t>100 prefixes </a:t>
            </a:r>
            <a:r>
              <a:rPr lang="en-US" sz="2000" dirty="0">
                <a:latin typeface="Montserrat Medium" pitchFamily="2" charset="77"/>
              </a:rPr>
              <a:t>each for IPv4 and IPv6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 Medium" pitchFamily="2" charset="77"/>
              </a:rPr>
              <a:t>	Public peering: Accepts up to </a:t>
            </a:r>
            <a:r>
              <a:rPr lang="en-US" sz="2000" i="1" dirty="0">
                <a:latin typeface="Montserrat Medium" pitchFamily="2" charset="77"/>
              </a:rPr>
              <a:t>1000 prefixes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 Medium" pitchFamily="2" charset="77"/>
              </a:rPr>
              <a:t>	BGP state goes to </a:t>
            </a:r>
            <a:r>
              <a:rPr lang="en-US" sz="2000" u="sng" dirty="0">
                <a:solidFill>
                  <a:srgbClr val="FF9300"/>
                </a:solidFill>
                <a:latin typeface="Montserrat Medium" pitchFamily="2" charset="77"/>
              </a:rPr>
              <a:t>idle</a:t>
            </a:r>
            <a:r>
              <a:rPr lang="en-US" sz="2000" dirty="0">
                <a:latin typeface="Montserrat Medium" pitchFamily="2" charset="77"/>
              </a:rPr>
              <a:t> (BGP peering goes down)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 Medium" pitchFamily="2" charset="77"/>
              </a:rPr>
            </a:b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Azure ExpressRoute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Private peering: Accepts up to </a:t>
            </a:r>
            <a:r>
              <a:rPr lang="en-US" sz="2000" i="1" dirty="0">
                <a:latin typeface="Montserrat Medium" pitchFamily="2" charset="77"/>
              </a:rPr>
              <a:t>4000 prefixes </a:t>
            </a:r>
            <a:r>
              <a:rPr lang="en-US" sz="2000" i="1" baseline="30000" dirty="0">
                <a:latin typeface="Montserrat Medium" pitchFamily="2" charset="77"/>
              </a:rPr>
              <a:t>[1]</a:t>
            </a:r>
            <a:endParaRPr lang="en-US" sz="2000" i="1" dirty="0">
              <a:latin typeface="Montserrat Medium" pitchFamily="2" charset="77"/>
            </a:endParaRPr>
          </a:p>
          <a:p>
            <a:pPr lvl="1"/>
            <a:r>
              <a:rPr lang="en-US" sz="2000" dirty="0">
                <a:latin typeface="Montserrat Medium" pitchFamily="2" charset="77"/>
              </a:rPr>
              <a:t>	Public peering: Accepts up to </a:t>
            </a:r>
            <a:r>
              <a:rPr lang="en-US" sz="2000" i="1" dirty="0">
                <a:latin typeface="Montserrat Medium" pitchFamily="2" charset="77"/>
              </a:rPr>
              <a:t>200 prefixes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BGP session is </a:t>
            </a:r>
            <a:r>
              <a:rPr lang="en-US" sz="2000" u="sng" dirty="0">
                <a:solidFill>
                  <a:srgbClr val="FF9300"/>
                </a:solidFill>
                <a:latin typeface="Montserrat Medium" pitchFamily="2" charset="77"/>
              </a:rPr>
              <a:t>dropped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 Medium" pitchFamily="2" charset="77"/>
              </a:rPr>
            </a:b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Oracle FastConnect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Public peering: Accepts up to </a:t>
            </a:r>
            <a:r>
              <a:rPr lang="en-US" sz="2000" i="1" dirty="0">
                <a:latin typeface="Montserrat Medium" pitchFamily="2" charset="77"/>
              </a:rPr>
              <a:t>200 prefixes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Private peering: Accepts up to </a:t>
            </a:r>
            <a:r>
              <a:rPr lang="en-US" sz="2000" i="1" dirty="0">
                <a:latin typeface="Montserrat Medium" pitchFamily="2" charset="77"/>
              </a:rPr>
              <a:t>2000 prefixes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BGP session brought </a:t>
            </a:r>
            <a:r>
              <a:rPr lang="en-US" sz="2000" u="sng" dirty="0">
                <a:solidFill>
                  <a:srgbClr val="FF9300"/>
                </a:solidFill>
                <a:latin typeface="Montserrat Medium" pitchFamily="2" charset="77"/>
              </a:rPr>
              <a:t>down</a:t>
            </a:r>
            <a:r>
              <a:rPr lang="en-US" sz="2000" dirty="0">
                <a:solidFill>
                  <a:srgbClr val="FFFF00"/>
                </a:solidFill>
                <a:latin typeface="Montserrat Medium" pitchFamily="2" charset="77"/>
              </a:rPr>
              <a:t> </a:t>
            </a:r>
            <a:r>
              <a:rPr lang="en-US" sz="2000" i="1" baseline="30000" dirty="0">
                <a:latin typeface="Montserrat Medium" pitchFamily="2" charset="77"/>
              </a:rPr>
              <a:t>[2]</a:t>
            </a:r>
            <a:endParaRPr lang="en-US" sz="2000" i="1" dirty="0">
              <a:latin typeface="Montserrat Medium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 Medium" pitchFamily="2" charset="77"/>
              </a:rPr>
            </a:b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Montserrat" pitchFamily="2" charset="77"/>
              </a:rPr>
              <a:t>Google Cloud Interconnect (Cloud Router)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No published limits on Interconnect; limits exist on Cloud Router</a:t>
            </a:r>
            <a:r>
              <a:rPr lang="en-US" sz="2000" baseline="30000" dirty="0">
                <a:latin typeface="Montserrat Medium" pitchFamily="2" charset="77"/>
              </a:rPr>
              <a:t> </a:t>
            </a:r>
            <a:r>
              <a:rPr lang="en-US" sz="2000" i="1" baseline="30000" dirty="0">
                <a:latin typeface="Montserrat Medium" pitchFamily="2" charset="77"/>
              </a:rPr>
              <a:t>[3]</a:t>
            </a:r>
            <a:endParaRPr lang="en-US" sz="2000" i="1" dirty="0">
              <a:latin typeface="Montserrat Medium" pitchFamily="2" charset="77"/>
            </a:endParaRPr>
          </a:p>
          <a:p>
            <a:pPr lvl="1"/>
            <a:r>
              <a:rPr lang="en-US" sz="2000" dirty="0">
                <a:latin typeface="Montserrat Medium" pitchFamily="2" charset="77"/>
              </a:rPr>
              <a:t>	An important number to keep in mind is </a:t>
            </a:r>
            <a:r>
              <a:rPr lang="en-US" sz="2000" i="1" dirty="0">
                <a:latin typeface="Montserrat Medium" pitchFamily="2" charset="77"/>
              </a:rPr>
              <a:t>250 prefixes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	BGP doesn’t go down instead uses </a:t>
            </a:r>
            <a:r>
              <a:rPr lang="en-US" sz="2000" u="sng" dirty="0">
                <a:solidFill>
                  <a:srgbClr val="FF9300"/>
                </a:solidFill>
                <a:latin typeface="Montserrat Medium" pitchFamily="2" charset="77"/>
              </a:rPr>
              <a:t>deterministic route-dropping</a:t>
            </a:r>
            <a:r>
              <a:rPr lang="en-US" sz="2000" dirty="0">
                <a:solidFill>
                  <a:srgbClr val="FF9300"/>
                </a:solidFill>
                <a:latin typeface="Montserrat Medium" pitchFamily="2" charset="77"/>
              </a:rPr>
              <a:t> </a:t>
            </a:r>
            <a:r>
              <a:rPr lang="en-US" sz="2000" dirty="0">
                <a:latin typeface="Montserrat Medium" pitchFamily="2" charset="77"/>
              </a:rPr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176229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laybook with solid fill">
            <a:extLst>
              <a:ext uri="{FF2B5EF4-FFF2-40B4-BE49-F238E27FC236}">
                <a16:creationId xmlns:a16="http://schemas.microsoft.com/office/drawing/2014/main" id="{F7C80BA5-B1F3-57E4-357D-7AF412934A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616085"/>
            <a:ext cx="914400" cy="914400"/>
          </a:xfrm>
          <a:prstGeom prst="rect">
            <a:avLst/>
          </a:prstGeom>
        </p:spPr>
      </p:pic>
      <p:pic>
        <p:nvPicPr>
          <p:cNvPr id="6" name="Graphic 5" descr="Exponential Graph with solid fill">
            <a:extLst>
              <a:ext uri="{FF2B5EF4-FFF2-40B4-BE49-F238E27FC236}">
                <a16:creationId xmlns:a16="http://schemas.microsoft.com/office/drawing/2014/main" id="{08A39A4E-DC2A-53C1-2DE7-8849F0C744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23346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Most common causes: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Medium" pitchFamily="2" charset="77"/>
              </a:rPr>
              <a:t>Poor planning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Medium" pitchFamily="2" charset="77"/>
              </a:rPr>
              <a:t>Accidental routing change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Medium" pitchFamily="2" charset="77"/>
              </a:rPr>
              <a:t>Route creep over time </a:t>
            </a:r>
            <a:r>
              <a:rPr lang="en-US" sz="2400" i="1" dirty="0">
                <a:solidFill>
                  <a:srgbClr val="929292"/>
                </a:solidFill>
                <a:latin typeface="Montserrat Medium" pitchFamily="2" charset="77"/>
              </a:rPr>
              <a:t>(maybe not completely poor planning)</a:t>
            </a:r>
            <a:endParaRPr lang="en-US" sz="2800" i="1" dirty="0">
              <a:solidFill>
                <a:srgbClr val="929292"/>
              </a:solidFill>
              <a:latin typeface="Montserrat Medium" pitchFamily="2" charset="7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Medium" pitchFamily="2" charset="77"/>
              </a:rPr>
              <a:t>New subnets/connections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Medium" pitchFamily="2" charset="77"/>
              </a:rPr>
              <a:t>Workarounds</a:t>
            </a:r>
          </a:p>
        </p:txBody>
      </p:sp>
    </p:spTree>
    <p:extLst>
      <p:ext uri="{BB962C8B-B14F-4D97-AF65-F5344CB8AC3E}">
        <p14:creationId xmlns:p14="http://schemas.microsoft.com/office/powerpoint/2010/main" val="41778644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fc4581078_0_113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g2cfc4581078_0_113"/>
          <p:cNvSpPr/>
          <p:nvPr/>
        </p:nvSpPr>
        <p:spPr>
          <a:xfrm>
            <a:off x="2246328" y="1656473"/>
            <a:ext cx="8817006" cy="85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Use of the community’s existing 3Tbps of peering capabilities to the major cloud providers for access to cloud SaaS services (e.g., Zoom or Office 365)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9" name="Google Shape;149;g2cfc4581078_0_113"/>
          <p:cNvSpPr/>
          <p:nvPr/>
        </p:nvSpPr>
        <p:spPr>
          <a:xfrm>
            <a:off x="2961552" y="3104191"/>
            <a:ext cx="8817006" cy="134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Enables members to use the Internet2 and their regional’s infrastructure to obtain up to 5Gbps of “direct-connect” private Layer 2 and Layer 3 access to Amazon, Google, Microsoft, or Oracle cloud platforms at no additional fee. Extending your data center to the cloud. (Cloud provider fees apply)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" name="Google Shape;150;g2cfc4581078_0_113"/>
          <p:cNvSpPr/>
          <p:nvPr/>
        </p:nvSpPr>
        <p:spPr>
          <a:xfrm>
            <a:off x="2185682" y="5073498"/>
            <a:ext cx="9592876" cy="146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Provides private 10G interconnections at major peering points across the country at low annual rates. Leverages current investment in &lt;regional network&gt; and Internet2 infrastructures to reach cloud providers, for dedicated access or improved resiliency. May be used to connect to any commercial provider located at the peering point. 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1" name="Google Shape;151;g2cfc4581078_0_113" descr="Graphical user interface, application, Wo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5460" y="9644"/>
            <a:ext cx="5685541" cy="105326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3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CFF426-EE06-FE8B-7079-6E4A9341D328}"/>
              </a:ext>
            </a:extLst>
          </p:cNvPr>
          <p:cNvSpPr txBox="1"/>
          <p:nvPr/>
        </p:nvSpPr>
        <p:spPr>
          <a:xfrm>
            <a:off x="12823" y="87253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Getting to the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06715-14C0-3380-CAB1-08A87C549BE8}"/>
              </a:ext>
            </a:extLst>
          </p:cNvPr>
          <p:cNvSpPr txBox="1"/>
          <p:nvPr/>
        </p:nvSpPr>
        <p:spPr>
          <a:xfrm>
            <a:off x="754948" y="1186485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Peer Exchange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I2PX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845CF-1646-24C3-9C24-73176565615D}"/>
              </a:ext>
            </a:extLst>
          </p:cNvPr>
          <p:cNvSpPr txBox="1"/>
          <p:nvPr/>
        </p:nvSpPr>
        <p:spPr>
          <a:xfrm>
            <a:off x="1499856" y="2624138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D36C8-DE9E-1663-1910-FA9F30E9D12B}"/>
              </a:ext>
            </a:extLst>
          </p:cNvPr>
          <p:cNvSpPr txBox="1"/>
          <p:nvPr/>
        </p:nvSpPr>
        <p:spPr>
          <a:xfrm>
            <a:off x="631096" y="4632140"/>
            <a:ext cx="72683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Load Balancers</a:t>
            </a:r>
          </a:p>
        </p:txBody>
      </p:sp>
    </p:spTree>
    <p:extLst>
      <p:ext uri="{BB962C8B-B14F-4D97-AF65-F5344CB8AC3E}">
        <p14:creationId xmlns:p14="http://schemas.microsoft.com/office/powerpoint/2010/main" val="277934768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7B959-58D2-513D-682F-19D25308B203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Network Communication Models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>
                  <a:lumMod val="95000"/>
                </a:schemeClr>
              </a:solidFill>
              <a:effectLst/>
              <a:latin typeface="Montserrat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B448F9-C1BA-57AE-833B-B34695AF7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003" y="952558"/>
            <a:ext cx="6465993" cy="56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56720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29278-61D4-FC9E-6826-1E41E1D4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45F42E-0BB3-5C72-FCB3-7702DA35FA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AWS Components</a:t>
            </a:r>
          </a:p>
        </p:txBody>
      </p:sp>
    </p:spTree>
    <p:extLst>
      <p:ext uri="{BB962C8B-B14F-4D97-AF65-F5344CB8AC3E}">
        <p14:creationId xmlns:p14="http://schemas.microsoft.com/office/powerpoint/2010/main" val="3745646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7BD03-2A3A-64B9-5043-0E4FCF4D5A55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AWS Direct Connect</a:t>
            </a:r>
          </a:p>
          <a:p>
            <a:pPr marL="457200" lvl="1"/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Hosted Direct Connect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Connections go through a partner (e.g., Internet2)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range from 50 Mbps to 5 Gbps or more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Quick to provision (&lt; 10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Dedicated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Ethernet port “dedicated” to a single AWS customer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 established directly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Possible to use Internet2 RPI to connect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Interface speeds supported 10 Gbps, 100 Gbps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support MACsec</a:t>
            </a:r>
          </a:p>
        </p:txBody>
      </p:sp>
    </p:spTree>
    <p:extLst>
      <p:ext uri="{BB962C8B-B14F-4D97-AF65-F5344CB8AC3E}">
        <p14:creationId xmlns:p14="http://schemas.microsoft.com/office/powerpoint/2010/main" val="3479007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33048-16EF-39A5-145C-D689B110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D0877-9A3B-4AA0-EC50-71CAFCEB6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Azure Components</a:t>
            </a:r>
          </a:p>
        </p:txBody>
      </p:sp>
    </p:spTree>
    <p:extLst>
      <p:ext uri="{BB962C8B-B14F-4D97-AF65-F5344CB8AC3E}">
        <p14:creationId xmlns:p14="http://schemas.microsoft.com/office/powerpoint/2010/main" val="748839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017CCF-55C9-B49A-7D0B-EA64FE83035A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Azure ExpressRoute</a:t>
            </a:r>
          </a:p>
          <a:p>
            <a:pPr marL="457200" lvl="1"/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ExpressRoute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Connections go through a partner (e.g., Internet2)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range from 50 Mbps to 5 Gbps or more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Quick to provision (&lt; 10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ExpressRoute Direct </a:t>
            </a:r>
            <a:r>
              <a:rPr lang="en-US" sz="2400" i="1" dirty="0">
                <a:solidFill>
                  <a:schemeClr val="tx1"/>
                </a:solidFill>
                <a:latin typeface="Montserrat Medium" pitchFamily="2" charset="77"/>
              </a:rPr>
              <a:t>(Dedicated)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An institution is the only user of a </a:t>
            </a:r>
            <a:r>
              <a:rPr lang="en-US" sz="2400" i="1" dirty="0">
                <a:latin typeface="Montserrat Medium" pitchFamily="2" charset="77"/>
              </a:rPr>
              <a:t>Dedicated</a:t>
            </a:r>
            <a:r>
              <a:rPr lang="en-US" sz="2400" dirty="0">
                <a:latin typeface="Montserrat Medium" pitchFamily="2" charset="77"/>
              </a:rPr>
              <a:t>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 established directly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Possible to use Internet2 RPI to connect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Interface speeds supported 10 Gbps, 100 Gbps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support MACsec</a:t>
            </a:r>
          </a:p>
        </p:txBody>
      </p:sp>
    </p:spTree>
    <p:extLst>
      <p:ext uri="{BB962C8B-B14F-4D97-AF65-F5344CB8AC3E}">
        <p14:creationId xmlns:p14="http://schemas.microsoft.com/office/powerpoint/2010/main" val="360362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4A0F6-1DFF-D12D-0829-29BF38C27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EAC36F-D809-C272-7451-8E728784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Google Cloud Components</a:t>
            </a:r>
          </a:p>
        </p:txBody>
      </p:sp>
    </p:spTree>
    <p:extLst>
      <p:ext uri="{BB962C8B-B14F-4D97-AF65-F5344CB8AC3E}">
        <p14:creationId xmlns:p14="http://schemas.microsoft.com/office/powerpoint/2010/main" val="188520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E2668-3C78-ADA5-82FC-712C8DD7D4B1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Google Partner Interconnect</a:t>
            </a:r>
          </a:p>
          <a:p>
            <a:pPr marL="457200" lvl="1"/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Partner Interconnect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Connections go through a partner (e.g., Internet2)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range from 50 Mbps to 5 Gbps or more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Quick to provision (&lt; 10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Interconnect </a:t>
            </a:r>
            <a:r>
              <a:rPr lang="en-US" sz="2400" i="1" dirty="0">
                <a:solidFill>
                  <a:schemeClr val="tx1"/>
                </a:solidFill>
                <a:latin typeface="Montserrat Medium" pitchFamily="2" charset="77"/>
              </a:rPr>
              <a:t>(Dedicated)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An institution is the only user of a </a:t>
            </a:r>
            <a:r>
              <a:rPr lang="en-US" sz="2400" i="1" dirty="0">
                <a:latin typeface="Montserrat Medium" pitchFamily="2" charset="77"/>
              </a:rPr>
              <a:t>Dedicated</a:t>
            </a:r>
            <a:r>
              <a:rPr lang="en-US" sz="2400" dirty="0">
                <a:latin typeface="Montserrat Medium" pitchFamily="2" charset="77"/>
              </a:rPr>
              <a:t>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 established directly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Possible to use Internet2 RPI to connect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Interface speeds supported 10 Gbps, 100 Gbps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support MACsec</a:t>
            </a:r>
          </a:p>
        </p:txBody>
      </p:sp>
    </p:spTree>
    <p:extLst>
      <p:ext uri="{BB962C8B-B14F-4D97-AF65-F5344CB8AC3E}">
        <p14:creationId xmlns:p14="http://schemas.microsoft.com/office/powerpoint/2010/main" val="4201049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93BA1-1C33-7537-F9CC-272FC21BD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57529-89C1-8315-89FE-67CAE998D8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Oracle Cloud Components</a:t>
            </a:r>
          </a:p>
        </p:txBody>
      </p:sp>
    </p:spTree>
    <p:extLst>
      <p:ext uri="{BB962C8B-B14F-4D97-AF65-F5344CB8AC3E}">
        <p14:creationId xmlns:p14="http://schemas.microsoft.com/office/powerpoint/2010/main" val="138566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A4BF23-47A3-05C2-F94B-E78FC037171E}"/>
              </a:ext>
            </a:extLst>
          </p:cNvPr>
          <p:cNvSpPr txBox="1"/>
          <p:nvPr/>
        </p:nvSpPr>
        <p:spPr>
          <a:xfrm>
            <a:off x="381000" y="342900"/>
            <a:ext cx="11430000" cy="6172200"/>
          </a:xfrm>
          <a:prstGeom prst="rect">
            <a:avLst/>
          </a:prstGeom>
          <a:noFill/>
        </p:spPr>
        <p:txBody>
          <a:bodyPr wrap="square" lIns="91440" tIns="91440" rIns="91440" bIns="9144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Montserrat" pitchFamily="2" charset="77"/>
              </a:rPr>
              <a:t>Oracle FastConnect</a:t>
            </a:r>
          </a:p>
          <a:p>
            <a:pPr marL="457200" lvl="1"/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FastConnect </a:t>
            </a:r>
            <a:r>
              <a:rPr lang="en-US" sz="2400" i="1" dirty="0">
                <a:solidFill>
                  <a:schemeClr val="tx1"/>
                </a:solidFill>
                <a:latin typeface="Montserrat Medium" pitchFamily="2" charset="77"/>
              </a:rPr>
              <a:t>(Partner)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Connections go through a partner (e.g., Internet2)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range from 1 Gbps to 5 Gbps or more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Quick to provision (&lt; 10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Montserrat Medium" pitchFamily="2" charset="77"/>
            </a:endParaRPr>
          </a:p>
          <a:p>
            <a:pPr marL="457200" lvl="1"/>
            <a:r>
              <a:rPr lang="en-US" sz="2400" b="1" dirty="0">
                <a:solidFill>
                  <a:srgbClr val="FF9300"/>
                </a:solidFill>
                <a:latin typeface="Montserrat Medium" pitchFamily="2" charset="77"/>
              </a:rPr>
              <a:t>FastConnect </a:t>
            </a:r>
            <a:r>
              <a:rPr lang="en-US" sz="2400" i="1" dirty="0">
                <a:solidFill>
                  <a:schemeClr val="tx1"/>
                </a:solidFill>
                <a:latin typeface="Montserrat Medium" pitchFamily="2" charset="77"/>
              </a:rPr>
              <a:t>(Dedicated)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An institution is the only user of a </a:t>
            </a:r>
            <a:r>
              <a:rPr lang="en-US" sz="2400" i="1" dirty="0">
                <a:latin typeface="Montserrat Medium" pitchFamily="2" charset="77"/>
              </a:rPr>
              <a:t>Dedicated</a:t>
            </a:r>
            <a:r>
              <a:rPr lang="en-US" sz="2400" dirty="0">
                <a:latin typeface="Montserrat Medium" pitchFamily="2" charset="77"/>
              </a:rPr>
              <a:t>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Connection established directly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Possible to use Internet2 RPI to connect to 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Interface speeds supported 10 Gbps, 100 Gbps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Medium" pitchFamily="2" charset="77"/>
              </a:rPr>
              <a:t>Can support MACsec</a:t>
            </a:r>
          </a:p>
        </p:txBody>
      </p:sp>
    </p:spTree>
    <p:extLst>
      <p:ext uri="{BB962C8B-B14F-4D97-AF65-F5344CB8AC3E}">
        <p14:creationId xmlns:p14="http://schemas.microsoft.com/office/powerpoint/2010/main" val="204499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fc4581078_0_123"/>
          <p:cNvSpPr/>
          <p:nvPr/>
        </p:nvSpPr>
        <p:spPr>
          <a:xfrm>
            <a:off x="1520461" y="4985147"/>
            <a:ext cx="2645371" cy="141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Allows R</a:t>
            </a: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to have high performing on-net access to cloud service providers, avoiding the commodity internet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0" name="Google Shape;160;g2cfc4581078_0_123"/>
          <p:cNvSpPr/>
          <p:nvPr/>
        </p:nvSpPr>
        <p:spPr>
          <a:xfrm>
            <a:off x="4660110" y="4957835"/>
            <a:ext cx="2645397" cy="15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Designed from the ground up to focus on hosting cloud providers most valued by the R&amp;E community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" name="Google Shape;161;g2cfc4581078_0_123"/>
          <p:cNvSpPr/>
          <p:nvPr/>
        </p:nvSpPr>
        <p:spPr>
          <a:xfrm>
            <a:off x="7799785" y="5159506"/>
            <a:ext cx="3019104" cy="77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Available to R</a:t>
            </a: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EN </a:t>
            </a: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members today at no additional fee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2" name="Google Shape;162;g2cfc4581078_0_123"/>
          <p:cNvCxnSpPr/>
          <p:nvPr/>
        </p:nvCxnSpPr>
        <p:spPr>
          <a:xfrm>
            <a:off x="4347457" y="4991494"/>
            <a:ext cx="0" cy="101520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g2cfc4581078_0_123"/>
          <p:cNvCxnSpPr/>
          <p:nvPr/>
        </p:nvCxnSpPr>
        <p:spPr>
          <a:xfrm>
            <a:off x="7597349" y="4985147"/>
            <a:ext cx="0" cy="101520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4" name="Google Shape;164;g2cfc4581078_0_123"/>
          <p:cNvGrpSpPr/>
          <p:nvPr/>
        </p:nvGrpSpPr>
        <p:grpSpPr>
          <a:xfrm>
            <a:off x="1520462" y="1635119"/>
            <a:ext cx="9369700" cy="3253191"/>
            <a:chOff x="1155469" y="1404640"/>
            <a:chExt cx="7027451" cy="2439954"/>
          </a:xfrm>
        </p:grpSpPr>
        <p:pic>
          <p:nvPicPr>
            <p:cNvPr id="165" name="Google Shape;165;g2cfc4581078_0_1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5469" y="1404640"/>
              <a:ext cx="7027451" cy="24399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g2cfc4581078_0_123"/>
            <p:cNvSpPr/>
            <p:nvPr/>
          </p:nvSpPr>
          <p:spPr>
            <a:xfrm>
              <a:off x="3667413" y="2307296"/>
              <a:ext cx="8349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8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REN</a:t>
              </a:r>
              <a:endParaRPr sz="32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67" name="Google Shape;167;g2cfc4581078_0_123"/>
          <p:cNvGrpSpPr/>
          <p:nvPr/>
        </p:nvGrpSpPr>
        <p:grpSpPr>
          <a:xfrm>
            <a:off x="4347457" y="2081448"/>
            <a:ext cx="2319466" cy="2181948"/>
            <a:chOff x="4367318" y="2600428"/>
            <a:chExt cx="2180564" cy="1770774"/>
          </a:xfrm>
        </p:grpSpPr>
        <p:pic>
          <p:nvPicPr>
            <p:cNvPr id="168" name="Google Shape;168;g2cfc4581078_0_1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20088" y="4190931"/>
              <a:ext cx="458404" cy="180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g2cfc4581078_0_123" descr="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25563" y="4092620"/>
              <a:ext cx="441197" cy="180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g2cfc4581078_0_123" descr="Logo, 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774085" y="4026464"/>
              <a:ext cx="441199" cy="275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g2cfc4581078_0_123" descr="Logo, ico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87036" y="3817875"/>
              <a:ext cx="224620" cy="22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g2cfc4581078_0_123" descr="Logo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07418" y="2600428"/>
              <a:ext cx="571634" cy="122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g2cfc4581078_0_123" descr="Shape&#10;&#10;Description automatically generated with low confidenc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096263" y="3772311"/>
              <a:ext cx="224620" cy="22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g2cfc4581078_0_123" descr="Icon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 l="15916" t="16652" b="19026"/>
            <a:stretch/>
          </p:blipFill>
          <p:spPr>
            <a:xfrm>
              <a:off x="6220857" y="3319715"/>
              <a:ext cx="327025" cy="257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g2cfc4581078_0_123" descr="Logo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367318" y="2792026"/>
              <a:ext cx="538739" cy="240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g2cfc4581078_0_123" descr="Logo, company name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096000" y="2873019"/>
              <a:ext cx="443961" cy="232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g2cfc4581078_0_123" descr="Logo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367318" y="3557436"/>
              <a:ext cx="342325" cy="169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60BAF-A987-C64F-07C4-FAAEFAD26293}"/>
              </a:ext>
            </a:extLst>
          </p:cNvPr>
          <p:cNvSpPr txBox="1"/>
          <p:nvPr/>
        </p:nvSpPr>
        <p:spPr>
          <a:xfrm>
            <a:off x="187714" y="732614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Peer Exchange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I2PX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4" name="Google Shape;199;g1ff4be5c94d_0_1">
            <a:extLst>
              <a:ext uri="{FF2B5EF4-FFF2-40B4-BE49-F238E27FC236}">
                <a16:creationId xmlns:a16="http://schemas.microsoft.com/office/drawing/2014/main" id="{581230B1-F2BC-4619-6B58-21C753317375}"/>
              </a:ext>
            </a:extLst>
          </p:cNvPr>
          <p:cNvSpPr txBox="1">
            <a:spLocks/>
          </p:cNvSpPr>
          <p:nvPr/>
        </p:nvSpPr>
        <p:spPr>
          <a:xfrm>
            <a:off x="213013" y="224442"/>
            <a:ext cx="11800936" cy="54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US" sz="3200" spc="-300" dirty="0">
                <a:latin typeface="Montserrat SemiBold" pitchFamily="2" charset="77"/>
              </a:rPr>
              <a:t>Designed from the ground up to meet the R&amp;E Needs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1ff4be5c94d_0_1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9760" y="1075940"/>
            <a:ext cx="8728772" cy="4019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g1ff4be5c94d_0_1"/>
          <p:cNvGrpSpPr/>
          <p:nvPr/>
        </p:nvGrpSpPr>
        <p:grpSpPr>
          <a:xfrm>
            <a:off x="4227868" y="2457346"/>
            <a:ext cx="2320015" cy="1775229"/>
            <a:chOff x="4227867" y="2595973"/>
            <a:chExt cx="2320015" cy="1775229"/>
          </a:xfrm>
        </p:grpSpPr>
        <p:sp>
          <p:nvSpPr>
            <p:cNvPr id="184" name="Google Shape;184;g1ff4be5c94d_0_1"/>
            <p:cNvSpPr/>
            <p:nvPr/>
          </p:nvSpPr>
          <p:spPr>
            <a:xfrm>
              <a:off x="4770543" y="3295764"/>
              <a:ext cx="13662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 b="1" dirty="0">
                  <a:solidFill>
                    <a:srgbClr val="1A1918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2133" b="1" dirty="0">
                  <a:solidFill>
                    <a:srgbClr val="1A1918"/>
                  </a:solidFill>
                </a:rPr>
                <a:t>EN</a:t>
              </a:r>
              <a:endParaRPr dirty="0"/>
            </a:p>
          </p:txBody>
        </p:sp>
        <p:grpSp>
          <p:nvGrpSpPr>
            <p:cNvPr id="185" name="Google Shape;185;g1ff4be5c94d_0_1"/>
            <p:cNvGrpSpPr/>
            <p:nvPr/>
          </p:nvGrpSpPr>
          <p:grpSpPr>
            <a:xfrm>
              <a:off x="4227867" y="2595973"/>
              <a:ext cx="2320015" cy="1775229"/>
              <a:chOff x="4227867" y="2595973"/>
              <a:chExt cx="2320015" cy="1775229"/>
            </a:xfrm>
          </p:grpSpPr>
          <p:grpSp>
            <p:nvGrpSpPr>
              <p:cNvPr id="186" name="Google Shape;186;g1ff4be5c94d_0_1"/>
              <p:cNvGrpSpPr/>
              <p:nvPr/>
            </p:nvGrpSpPr>
            <p:grpSpPr>
              <a:xfrm>
                <a:off x="4227867" y="2600428"/>
                <a:ext cx="2320015" cy="1770774"/>
                <a:chOff x="4227867" y="2600428"/>
                <a:chExt cx="2320015" cy="1770774"/>
              </a:xfrm>
            </p:grpSpPr>
            <p:pic>
              <p:nvPicPr>
                <p:cNvPr id="187" name="Google Shape;187;g1ff4be5c94d_0_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320088" y="4190931"/>
                  <a:ext cx="458404" cy="1802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8" name="Google Shape;188;g1ff4be5c94d_0_1" descr="Logo&#10;&#10;Description automatically generated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4725563" y="4092620"/>
                  <a:ext cx="441197" cy="1802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" name="Google Shape;189;g1ff4be5c94d_0_1" descr="Logo, icon&#10;&#10;Description automatically generate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5774085" y="4026464"/>
                  <a:ext cx="441199" cy="2757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0" name="Google Shape;190;g1ff4be5c94d_0_1" descr="Logo, icon&#10;&#10;Description automatically generated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4587036" y="3817875"/>
                  <a:ext cx="224620" cy="224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1" name="Google Shape;191;g1ff4be5c94d_0_1" descr="Logo&#10;&#10;Description automatically generated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4907418" y="2600428"/>
                  <a:ext cx="571634" cy="1228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2" name="Google Shape;192;g1ff4be5c94d_0_1" descr="Shape&#10;&#10;Description automatically generated with low confidence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6096263" y="3772311"/>
                  <a:ext cx="224620" cy="224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3" name="Google Shape;193;g1ff4be5c94d_0_1" descr="Icon&#10;&#10;Description automatically generated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l="15916" t="16652" b="19026"/>
                <a:stretch/>
              </p:blipFill>
              <p:spPr>
                <a:xfrm>
                  <a:off x="6220857" y="3319715"/>
                  <a:ext cx="327025" cy="2577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4" name="Google Shape;194;g1ff4be5c94d_0_1" descr="Logo&#10;&#10;Description automatically generated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4367318" y="2792026"/>
                  <a:ext cx="538739" cy="2405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5" name="Google Shape;195;g1ff4be5c94d_0_1" descr="Logo, company name&#10;&#10;Description automatically generated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6096000" y="2873019"/>
                  <a:ext cx="443961" cy="2323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6" name="Google Shape;196;g1ff4be5c94d_0_1" descr="Logo&#10;&#10;Description automatically generated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4367318" y="3557436"/>
                  <a:ext cx="342325" cy="169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7" name="Google Shape;197;g1ff4be5c94d_0_1" descr="A picture containing text, clipart, jack&#10;&#10;Description automatically generated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4227867" y="3110444"/>
                  <a:ext cx="542675" cy="1523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98" name="Google Shape;198;g1ff4be5c94d_0_1" descr="Logo&#10;&#10;Description automatically generated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11524" y="2595973"/>
                <a:ext cx="457123" cy="1546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9" name="Google Shape;199;g1ff4be5c94d_0_1"/>
          <p:cNvSpPr txBox="1">
            <a:spLocks noGrp="1"/>
          </p:cNvSpPr>
          <p:nvPr>
            <p:ph type="title"/>
          </p:nvPr>
        </p:nvSpPr>
        <p:spPr>
          <a:xfrm>
            <a:off x="213013" y="224442"/>
            <a:ext cx="11800936" cy="54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100" dirty="0">
                <a:solidFill>
                  <a:schemeClr val="tx1"/>
                </a:solidFill>
                <a:latin typeface="Montserrat SemiBold" pitchFamily="2" charset="77"/>
              </a:rPr>
              <a:t>Leveraging R&amp;E Networks for Direct Cloud Connections</a:t>
            </a:r>
            <a:endParaRPr sz="3100" dirty="0">
              <a:solidFill>
                <a:schemeClr val="tx1"/>
              </a:solidFill>
              <a:latin typeface="Montserrat SemiBold" pitchFamily="2" charset="77"/>
            </a:endParaRPr>
          </a:p>
        </p:txBody>
      </p:sp>
      <p:grpSp>
        <p:nvGrpSpPr>
          <p:cNvPr id="200" name="Google Shape;200;g1ff4be5c94d_0_1"/>
          <p:cNvGrpSpPr/>
          <p:nvPr/>
        </p:nvGrpSpPr>
        <p:grpSpPr>
          <a:xfrm>
            <a:off x="1829760" y="4845359"/>
            <a:ext cx="8728773" cy="1434327"/>
            <a:chOff x="2148717" y="5092040"/>
            <a:chExt cx="8278710" cy="1590163"/>
          </a:xfrm>
        </p:grpSpPr>
        <p:sp>
          <p:nvSpPr>
            <p:cNvPr id="201" name="Google Shape;201;g1ff4be5c94d_0_1"/>
            <p:cNvSpPr/>
            <p:nvPr/>
          </p:nvSpPr>
          <p:spPr>
            <a:xfrm>
              <a:off x="4555437" y="5409007"/>
              <a:ext cx="3266844" cy="11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584" marR="0" lvl="0" indent="-2117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spc="-150" dirty="0">
                  <a:latin typeface="Montserrat" pitchFamily="2" charset="77"/>
                  <a:ea typeface="Arial"/>
                  <a:cs typeface="Arial"/>
                  <a:sym typeface="Arial"/>
                </a:rPr>
                <a:t>REN members can use Cloud Connect with up to 5Gbps connections to Amazon Direct Connect, Google Cloud Partner Interconnect, Microsoft Azure Express Route or Oracle </a:t>
              </a:r>
              <a:r>
                <a:rPr lang="en-US" sz="1600" spc="-150" dirty="0" err="1">
                  <a:latin typeface="Montserrat" pitchFamily="2" charset="77"/>
                  <a:ea typeface="Arial"/>
                  <a:cs typeface="Arial"/>
                  <a:sym typeface="Arial"/>
                </a:rPr>
                <a:t>FastConnect</a:t>
              </a:r>
              <a:r>
                <a:rPr lang="en-US" sz="1600" spc="-150" dirty="0">
                  <a:latin typeface="Montserrat" pitchFamily="2" charset="77"/>
                  <a:ea typeface="Arial"/>
                  <a:cs typeface="Arial"/>
                  <a:sym typeface="Arial"/>
                </a:rPr>
                <a:t> services</a:t>
              </a:r>
              <a:endParaRPr sz="2400" spc="-150" dirty="0">
                <a:latin typeface="Montserrat" pitchFamily="2" charset="77"/>
              </a:endParaRPr>
            </a:p>
          </p:txBody>
        </p:sp>
        <p:sp>
          <p:nvSpPr>
            <p:cNvPr id="202" name="Google Shape;202;g1ff4be5c94d_0_1"/>
            <p:cNvSpPr/>
            <p:nvPr/>
          </p:nvSpPr>
          <p:spPr>
            <a:xfrm>
              <a:off x="2148717" y="5409004"/>
              <a:ext cx="2094900" cy="11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Montserrat" pitchFamily="2" charset="77"/>
                  <a:ea typeface="Arial"/>
                  <a:cs typeface="Arial"/>
                  <a:sym typeface="Arial"/>
                </a:rPr>
                <a:t>REN members can connect at Layer 2 or Layer 3</a:t>
              </a:r>
              <a:endParaRPr sz="2400" dirty="0">
                <a:latin typeface="Montserrat" pitchFamily="2" charset="77"/>
              </a:endParaRPr>
            </a:p>
          </p:txBody>
        </p:sp>
        <p:sp>
          <p:nvSpPr>
            <p:cNvPr id="203" name="Google Shape;203;g1ff4be5c94d_0_1"/>
            <p:cNvSpPr/>
            <p:nvPr/>
          </p:nvSpPr>
          <p:spPr>
            <a:xfrm>
              <a:off x="8201349" y="5409006"/>
              <a:ext cx="2226078" cy="12731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Montserrat" pitchFamily="2" charset="77"/>
                  <a:ea typeface="Arial"/>
                  <a:cs typeface="Arial"/>
                  <a:sym typeface="Arial"/>
                </a:rPr>
                <a:t>Available to REN members today at no additional fee</a:t>
              </a:r>
              <a:endParaRPr sz="2400" dirty="0">
                <a:latin typeface="Montserrat" pitchFamily="2" charset="77"/>
              </a:endParaRPr>
            </a:p>
          </p:txBody>
        </p:sp>
        <p:cxnSp>
          <p:nvCxnSpPr>
            <p:cNvPr id="204" name="Google Shape;204;g1ff4be5c94d_0_1"/>
            <p:cNvCxnSpPr/>
            <p:nvPr/>
          </p:nvCxnSpPr>
          <p:spPr>
            <a:xfrm>
              <a:off x="4333997" y="5092040"/>
              <a:ext cx="0" cy="14115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g1ff4be5c94d_0_1"/>
            <p:cNvCxnSpPr/>
            <p:nvPr/>
          </p:nvCxnSpPr>
          <p:spPr>
            <a:xfrm>
              <a:off x="8034577" y="5092040"/>
              <a:ext cx="0" cy="1452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6" name="Google Shape;206;g1ff4be5c94d_0_1"/>
          <p:cNvSpPr/>
          <p:nvPr/>
        </p:nvSpPr>
        <p:spPr>
          <a:xfrm>
            <a:off x="323437" y="726953"/>
            <a:ext cx="4263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4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19655-8FE7-D46F-BC19-310BEA1CDD96}"/>
              </a:ext>
            </a:extLst>
          </p:cNvPr>
          <p:cNvSpPr txBox="1"/>
          <p:nvPr/>
        </p:nvSpPr>
        <p:spPr>
          <a:xfrm>
            <a:off x="178051" y="633562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fc4581078_0_152"/>
          <p:cNvSpPr/>
          <p:nvPr/>
        </p:nvSpPr>
        <p:spPr>
          <a:xfrm>
            <a:off x="9561116" y="4838435"/>
            <a:ext cx="4073098" cy="116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Amazon Direct 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Google Cloud Interconnect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Microsoft ExpressRoute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Oracle Fast 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1" name="Google Shape;221;g2cfc4581078_0_152" descr="A map of the united stat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044" y="1286256"/>
            <a:ext cx="9507582" cy="5645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EF3556-099F-731A-8DAE-7F630DCA5AAE}"/>
              </a:ext>
            </a:extLst>
          </p:cNvPr>
          <p:cNvSpPr txBox="1"/>
          <p:nvPr/>
        </p:nvSpPr>
        <p:spPr>
          <a:xfrm>
            <a:off x="99619" y="182708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Nationwide Connectivity</a:t>
            </a:r>
          </a:p>
        </p:txBody>
      </p:sp>
      <p:pic>
        <p:nvPicPr>
          <p:cNvPr id="3" name="Google Shape;217;g2cfc4581078_0_152">
            <a:extLst>
              <a:ext uri="{FF2B5EF4-FFF2-40B4-BE49-F238E27FC236}">
                <a16:creationId xmlns:a16="http://schemas.microsoft.com/office/drawing/2014/main" id="{6A0CFCF3-8CC0-4C10-7DD5-B4E9411A16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485431" y="4944056"/>
            <a:ext cx="151367" cy="15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8;g2cfc4581078_0_152">
            <a:extLst>
              <a:ext uri="{FF2B5EF4-FFF2-40B4-BE49-F238E27FC236}">
                <a16:creationId xmlns:a16="http://schemas.microsoft.com/office/drawing/2014/main" id="{2C34F3FE-8C87-25F8-3E7E-4BFF64D8910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9498095" y="5355631"/>
            <a:ext cx="151367" cy="1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9;g2cfc4581078_0_152">
            <a:extLst>
              <a:ext uri="{FF2B5EF4-FFF2-40B4-BE49-F238E27FC236}">
                <a16:creationId xmlns:a16="http://schemas.microsoft.com/office/drawing/2014/main" id="{7EDB124B-D8DA-38D1-FC6B-462DA2EF4B2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 flipH="1">
            <a:off x="9469056" y="5810757"/>
            <a:ext cx="151367" cy="1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0;g2cfc4581078_0_152">
            <a:extLst>
              <a:ext uri="{FF2B5EF4-FFF2-40B4-BE49-F238E27FC236}">
                <a16:creationId xmlns:a16="http://schemas.microsoft.com/office/drawing/2014/main" id="{883974EA-D79B-74AB-09E2-C5F551D33B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85430" y="6265883"/>
            <a:ext cx="151367" cy="1513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D3B4A-AF92-A251-E9EA-3E9A57008032}"/>
              </a:ext>
            </a:extLst>
          </p:cNvPr>
          <p:cNvSpPr txBox="1"/>
          <p:nvPr/>
        </p:nvSpPr>
        <p:spPr>
          <a:xfrm>
            <a:off x="99619" y="767483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fc4581078_0_166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0" name="Google Shape;230;g2cfc4581078_0_166" descr="A close-up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829" y="2022766"/>
            <a:ext cx="10588341" cy="28124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5FD5FF-B2A1-569B-8FDC-1BD2E303FDC0}"/>
              </a:ext>
            </a:extLst>
          </p:cNvPr>
          <p:cNvSpPr txBox="1"/>
          <p:nvPr/>
        </p:nvSpPr>
        <p:spPr>
          <a:xfrm>
            <a:off x="99619" y="767483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0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0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6B746-9281-35D1-272F-5FF35F87A562}"/>
              </a:ext>
            </a:extLst>
          </p:cNvPr>
          <p:cNvSpPr txBox="1"/>
          <p:nvPr/>
        </p:nvSpPr>
        <p:spPr>
          <a:xfrm>
            <a:off x="99619" y="182706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Layer 2 Connection Option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et2 generic template">
  <a:themeElements>
    <a:clrScheme name="Internet2 - new palette">
      <a:dk1>
        <a:srgbClr val="01000B"/>
      </a:dk1>
      <a:lt1>
        <a:srgbClr val="E4E6D6"/>
      </a:lt1>
      <a:dk2>
        <a:srgbClr val="44546A"/>
      </a:dk2>
      <a:lt2>
        <a:srgbClr val="E4E6D6"/>
      </a:lt2>
      <a:accent1>
        <a:srgbClr val="5FB5B7"/>
      </a:accent1>
      <a:accent2>
        <a:srgbClr val="CA3C2D"/>
      </a:accent2>
      <a:accent3>
        <a:srgbClr val="E2BD29"/>
      </a:accent3>
      <a:accent4>
        <a:srgbClr val="79BD4B"/>
      </a:accent4>
      <a:accent5>
        <a:srgbClr val="7F2E7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22376</TotalTime>
  <Words>1936</Words>
  <Application>Microsoft Macintosh PowerPoint</Application>
  <PresentationFormat>Widescreen</PresentationFormat>
  <Paragraphs>333</Paragraphs>
  <Slides>59</Slides>
  <Notes>18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Montserrat SemiBold</vt:lpstr>
      <vt:lpstr>Aptos</vt:lpstr>
      <vt:lpstr>Montserrat Medium</vt:lpstr>
      <vt:lpstr>Arial</vt:lpstr>
      <vt:lpstr>MenloLGS NF</vt:lpstr>
      <vt:lpstr>Montserrat</vt:lpstr>
      <vt:lpstr>Montserrat Light</vt:lpstr>
      <vt:lpstr>Calibri</vt:lpstr>
      <vt:lpstr>Internet2 generic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Leveraging R&amp;E Networks for Direct Cloud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Platform Flex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Engagement  2021 Review and 2022 Outlook </dc:title>
  <dc:creator>Leslie Jonas</dc:creator>
  <cp:lastModifiedBy>Scott Taylor</cp:lastModifiedBy>
  <cp:revision>420</cp:revision>
  <dcterms:created xsi:type="dcterms:W3CDTF">2021-01-19T19:09:30Z</dcterms:created>
  <dcterms:modified xsi:type="dcterms:W3CDTF">2024-11-12T19:47:33Z</dcterms:modified>
</cp:coreProperties>
</file>